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D291B17-9318-49DB-B28B-6E5994AE9581}" type="datetime1">
              <a:rPr lang="en-US" smtClean="0"/>
              <a:t>6/14/2023</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84243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92339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33284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878926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871529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6438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291B17-9318-49DB-B28B-6E5994AE9581}" type="datetime1">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25770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6/14/2023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500087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2118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5455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63244964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7E18DB4A-8810-4A10-AD5C-D5E2C667F5B3}" type="datetime1">
              <a:rPr lang="en-US" smtClean="0"/>
              <a:t>6/14/2023</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pPr algn="l"/>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23693092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ED291B17-9318-49DB-B28B-6E5994AE9581}" type="datetime1">
              <a:rPr lang="en-US" smtClean="0"/>
              <a:t>6/14/2023</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5077058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gled shot of pen on a graph">
            <a:extLst>
              <a:ext uri="{FF2B5EF4-FFF2-40B4-BE49-F238E27FC236}">
                <a16:creationId xmlns:a16="http://schemas.microsoft.com/office/drawing/2014/main" id="{5565C970-BF2C-8CA4-2527-71DBFB246255}"/>
              </a:ext>
            </a:extLst>
          </p:cNvPr>
          <p:cNvPicPr>
            <a:picLocks noChangeAspect="1"/>
          </p:cNvPicPr>
          <p:nvPr/>
        </p:nvPicPr>
        <p:blipFill rotWithShape="1">
          <a:blip r:embed="rId2">
            <a:duotone>
              <a:schemeClr val="accent1">
                <a:shade val="45000"/>
                <a:satMod val="135000"/>
              </a:schemeClr>
              <a:prstClr val="white"/>
            </a:duotone>
            <a:alphaModFix amt="25000"/>
          </a:blip>
          <a:srcRect t="8600" b="7130"/>
          <a:stretch/>
        </p:blipFill>
        <p:spPr>
          <a:xfrm>
            <a:off x="20" y="10"/>
            <a:ext cx="12191980" cy="6857990"/>
          </a:xfrm>
          <a:prstGeom prst="rect">
            <a:avLst/>
          </a:prstGeom>
        </p:spPr>
      </p:pic>
      <p:sp>
        <p:nvSpPr>
          <p:cNvPr id="2" name="Title 1">
            <a:extLst>
              <a:ext uri="{FF2B5EF4-FFF2-40B4-BE49-F238E27FC236}">
                <a16:creationId xmlns:a16="http://schemas.microsoft.com/office/drawing/2014/main" id="{436851C0-210C-48A1-EDA8-53FF00345E4E}"/>
              </a:ext>
            </a:extLst>
          </p:cNvPr>
          <p:cNvSpPr>
            <a:spLocks noGrp="1"/>
          </p:cNvSpPr>
          <p:nvPr>
            <p:ph type="ctrTitle"/>
          </p:nvPr>
        </p:nvSpPr>
        <p:spPr>
          <a:xfrm>
            <a:off x="603504" y="770467"/>
            <a:ext cx="10782300" cy="3352800"/>
          </a:xfrm>
        </p:spPr>
        <p:txBody>
          <a:bodyPr vert="horz" lIns="91440" tIns="45720" rIns="91440" bIns="45720" rtlCol="0" anchor="b">
            <a:normAutofit/>
          </a:bodyPr>
          <a:lstStyle/>
          <a:p>
            <a:r>
              <a:rPr lang="en-US" sz="6200" kern="1200" spc="-120" baseline="0" dirty="0">
                <a:solidFill>
                  <a:srgbClr val="FFFFFF"/>
                </a:solidFill>
                <a:latin typeface="+mj-lt"/>
                <a:ea typeface="+mj-ea"/>
                <a:cs typeface="+mj-cs"/>
              </a:rPr>
              <a:t>  </a:t>
            </a:r>
            <a:r>
              <a:rPr lang="en-US" sz="6200" b="1" u="sng" kern="1200" spc="-120" baseline="0" dirty="0">
                <a:solidFill>
                  <a:srgbClr val="FFFFFF"/>
                </a:solidFill>
                <a:latin typeface="+mj-lt"/>
                <a:ea typeface="+mj-ea"/>
                <a:cs typeface="+mj-cs"/>
              </a:rPr>
              <a:t>SIMUTECH PROJECT REPORT</a:t>
            </a:r>
            <a:br>
              <a:rPr lang="en-US" sz="6200" kern="1200" spc="-120" baseline="0" dirty="0">
                <a:solidFill>
                  <a:srgbClr val="FFFFFF"/>
                </a:solidFill>
                <a:latin typeface="+mj-lt"/>
                <a:ea typeface="+mj-ea"/>
                <a:cs typeface="+mj-cs"/>
              </a:rPr>
            </a:br>
            <a:br>
              <a:rPr lang="en-US" sz="6200" kern="1200" spc="-120" baseline="0" dirty="0">
                <a:solidFill>
                  <a:srgbClr val="FFFFFF"/>
                </a:solidFill>
                <a:latin typeface="+mj-lt"/>
                <a:ea typeface="+mj-ea"/>
                <a:cs typeface="+mj-cs"/>
              </a:rPr>
            </a:br>
            <a:r>
              <a:rPr lang="en-US" sz="6200" kern="1200" spc="-120" baseline="0" dirty="0">
                <a:solidFill>
                  <a:srgbClr val="FFFFFF"/>
                </a:solidFill>
                <a:latin typeface="+mj-lt"/>
                <a:ea typeface="+mj-ea"/>
                <a:cs typeface="+mj-cs"/>
              </a:rPr>
              <a:t>          HANDS-ON </a:t>
            </a:r>
            <a:br>
              <a:rPr lang="en-US" sz="6200" kern="1200" spc="-120" baseline="0" dirty="0">
                <a:solidFill>
                  <a:srgbClr val="FFFFFF"/>
                </a:solidFill>
                <a:latin typeface="+mj-lt"/>
                <a:ea typeface="+mj-ea"/>
                <a:cs typeface="+mj-cs"/>
              </a:rPr>
            </a:br>
            <a:r>
              <a:rPr lang="en-US" sz="6200" kern="1200" spc="-120" baseline="0" dirty="0">
                <a:solidFill>
                  <a:srgbClr val="FFFFFF"/>
                </a:solidFill>
                <a:latin typeface="+mj-lt"/>
                <a:ea typeface="+mj-ea"/>
                <a:cs typeface="+mj-cs"/>
              </a:rPr>
              <a:t>      ASPEN AND MATLAB</a:t>
            </a:r>
          </a:p>
        </p:txBody>
      </p:sp>
      <p:sp>
        <p:nvSpPr>
          <p:cNvPr id="3" name="Subtitle 2">
            <a:extLst>
              <a:ext uri="{FF2B5EF4-FFF2-40B4-BE49-F238E27FC236}">
                <a16:creationId xmlns:a16="http://schemas.microsoft.com/office/drawing/2014/main" id="{E5E6FD7F-B1B8-BE29-74D2-A2B262DE2451}"/>
              </a:ext>
            </a:extLst>
          </p:cNvPr>
          <p:cNvSpPr>
            <a:spLocks noGrp="1"/>
          </p:cNvSpPr>
          <p:nvPr>
            <p:ph type="subTitle" idx="1"/>
          </p:nvPr>
        </p:nvSpPr>
        <p:spPr>
          <a:xfrm>
            <a:off x="667512" y="4206876"/>
            <a:ext cx="9228201" cy="1645920"/>
          </a:xfrm>
        </p:spPr>
        <p:txBody>
          <a:bodyPr vert="horz" lIns="91440" tIns="45720" rIns="91440" bIns="45720" rtlCol="0">
            <a:normAutofit/>
          </a:bodyPr>
          <a:lstStyle/>
          <a:p>
            <a:r>
              <a:rPr lang="en-US" b="1" i="1" u="sng" dirty="0"/>
              <a:t>MENTOR- Devang Kumawat</a:t>
            </a:r>
          </a:p>
        </p:txBody>
      </p:sp>
      <p:sp>
        <p:nvSpPr>
          <p:cNvPr id="5" name="TextBox 4">
            <a:extLst>
              <a:ext uri="{FF2B5EF4-FFF2-40B4-BE49-F238E27FC236}">
                <a16:creationId xmlns:a16="http://schemas.microsoft.com/office/drawing/2014/main" id="{030542FE-3572-CD60-0365-90D06B0BA931}"/>
              </a:ext>
            </a:extLst>
          </p:cNvPr>
          <p:cNvSpPr txBox="1"/>
          <p:nvPr/>
        </p:nvSpPr>
        <p:spPr>
          <a:xfrm>
            <a:off x="235975" y="5279921"/>
            <a:ext cx="4021392" cy="1277273"/>
          </a:xfrm>
          <a:prstGeom prst="rect">
            <a:avLst/>
          </a:prstGeom>
          <a:noFill/>
        </p:spPr>
        <p:txBody>
          <a:bodyPr wrap="square" rtlCol="0">
            <a:spAutoFit/>
          </a:bodyPr>
          <a:lstStyle/>
          <a:p>
            <a:pPr>
              <a:spcAft>
                <a:spcPts val="600"/>
              </a:spcAft>
            </a:pPr>
            <a:r>
              <a:rPr lang="en-IN" sz="3600" dirty="0">
                <a:latin typeface="Algerian" panose="04020705040A02060702" pitchFamily="82" charset="0"/>
              </a:rPr>
              <a:t>Aakash Saran</a:t>
            </a:r>
            <a:endParaRPr lang="en-IN" sz="3600">
              <a:latin typeface="Algerian" panose="04020705040A02060702" pitchFamily="82" charset="0"/>
            </a:endParaRPr>
          </a:p>
          <a:p>
            <a:pPr>
              <a:spcAft>
                <a:spcPts val="600"/>
              </a:spcAft>
            </a:pPr>
            <a:r>
              <a:rPr lang="en-IN" sz="3600" dirty="0">
                <a:latin typeface="Algerian" panose="04020705040A02060702" pitchFamily="82" charset="0"/>
              </a:rPr>
              <a:t>210009</a:t>
            </a:r>
            <a:endParaRPr lang="en-IN" sz="3600">
              <a:latin typeface="Algerian" panose="04020705040A02060702" pitchFamily="82" charset="0"/>
            </a:endParaRPr>
          </a:p>
        </p:txBody>
      </p:sp>
    </p:spTree>
    <p:extLst>
      <p:ext uri="{BB962C8B-B14F-4D97-AF65-F5344CB8AC3E}">
        <p14:creationId xmlns:p14="http://schemas.microsoft.com/office/powerpoint/2010/main" val="14536190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1E437638-E86C-41B1-BC86-6F186CB35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 y="0"/>
            <a:ext cx="12202287" cy="6858000"/>
          </a:xfrm>
          <a:prstGeom prst="rect">
            <a:avLst/>
          </a:prstGeom>
          <a:solidFill>
            <a:srgbClr val="476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2692F-7781-F581-D516-AE9B60F2843F}"/>
              </a:ext>
            </a:extLst>
          </p:cNvPr>
          <p:cNvSpPr>
            <a:spLocks noGrp="1"/>
          </p:cNvSpPr>
          <p:nvPr>
            <p:ph type="title"/>
          </p:nvPr>
        </p:nvSpPr>
        <p:spPr>
          <a:xfrm>
            <a:off x="4899479" y="-6418"/>
            <a:ext cx="6298065" cy="1191808"/>
          </a:xfrm>
        </p:spPr>
        <p:txBody>
          <a:bodyPr vert="horz" lIns="91440" tIns="45720" rIns="91440" bIns="45720" rtlCol="0" anchor="b">
            <a:normAutofit/>
          </a:bodyPr>
          <a:lstStyle/>
          <a:p>
            <a:pPr>
              <a:lnSpc>
                <a:spcPct val="80000"/>
              </a:lnSpc>
            </a:pPr>
            <a:r>
              <a:rPr lang="en-US" sz="6000" kern="1200" spc="-120" baseline="0" dirty="0">
                <a:solidFill>
                  <a:srgbClr val="FFFFFF"/>
                </a:solidFill>
                <a:latin typeface="+mj-lt"/>
                <a:ea typeface="+mj-ea"/>
                <a:cs typeface="+mj-cs"/>
              </a:rPr>
              <a:t>BATCH REACTOR:</a:t>
            </a:r>
          </a:p>
        </p:txBody>
      </p:sp>
      <p:pic>
        <p:nvPicPr>
          <p:cNvPr id="5" name="Picture 4" descr="Blue painted factory">
            <a:extLst>
              <a:ext uri="{FF2B5EF4-FFF2-40B4-BE49-F238E27FC236}">
                <a16:creationId xmlns:a16="http://schemas.microsoft.com/office/drawing/2014/main" id="{34539892-CDB4-6437-5496-DB6E149D12E4}"/>
              </a:ext>
            </a:extLst>
          </p:cNvPr>
          <p:cNvPicPr>
            <a:picLocks noChangeAspect="1"/>
          </p:cNvPicPr>
          <p:nvPr/>
        </p:nvPicPr>
        <p:blipFill rotWithShape="1">
          <a:blip r:embed="rId2"/>
          <a:srcRect l="38203" r="16794" b="-2"/>
          <a:stretch/>
        </p:blipFill>
        <p:spPr>
          <a:xfrm>
            <a:off x="-10288" y="10"/>
            <a:ext cx="4628007" cy="6864408"/>
          </a:xfrm>
          <a:prstGeom prst="rect">
            <a:avLst/>
          </a:prstGeom>
        </p:spPr>
      </p:pic>
      <p:pic>
        <p:nvPicPr>
          <p:cNvPr id="6" name="Picture 5">
            <a:extLst>
              <a:ext uri="{FF2B5EF4-FFF2-40B4-BE49-F238E27FC236}">
                <a16:creationId xmlns:a16="http://schemas.microsoft.com/office/drawing/2014/main" id="{44B6E124-56E7-C010-13F8-21982E99F686}"/>
              </a:ext>
            </a:extLst>
          </p:cNvPr>
          <p:cNvPicPr>
            <a:picLocks noChangeAspect="1"/>
          </p:cNvPicPr>
          <p:nvPr/>
        </p:nvPicPr>
        <p:blipFill>
          <a:blip r:embed="rId3"/>
          <a:stretch>
            <a:fillRect/>
          </a:stretch>
        </p:blipFill>
        <p:spPr>
          <a:xfrm>
            <a:off x="4899479" y="1197241"/>
            <a:ext cx="7068403" cy="5472499"/>
          </a:xfrm>
          <a:prstGeom prst="rect">
            <a:avLst/>
          </a:prstGeom>
        </p:spPr>
      </p:pic>
    </p:spTree>
    <p:extLst>
      <p:ext uri="{BB962C8B-B14F-4D97-AF65-F5344CB8AC3E}">
        <p14:creationId xmlns:p14="http://schemas.microsoft.com/office/powerpoint/2010/main" val="107153249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EC57CF-AFF7-4292-44FF-A7799301154A}"/>
              </a:ext>
            </a:extLst>
          </p:cNvPr>
          <p:cNvSpPr txBox="1"/>
          <p:nvPr/>
        </p:nvSpPr>
        <p:spPr>
          <a:xfrm>
            <a:off x="433136" y="192505"/>
            <a:ext cx="10844463" cy="2123658"/>
          </a:xfrm>
          <a:prstGeom prst="rect">
            <a:avLst/>
          </a:prstGeom>
          <a:noFill/>
        </p:spPr>
        <p:txBody>
          <a:bodyPr wrap="square" rtlCol="0">
            <a:spAutoFit/>
          </a:bodyPr>
          <a:lstStyle/>
          <a:p>
            <a:r>
              <a:rPr lang="en-IN" sz="2000" b="1" u="sng" dirty="0">
                <a:solidFill>
                  <a:schemeClr val="tx2">
                    <a:lumMod val="75000"/>
                    <a:lumOff val="25000"/>
                  </a:schemeClr>
                </a:solidFill>
              </a:rPr>
              <a:t>OBJECTIVES:</a:t>
            </a:r>
          </a:p>
          <a:p>
            <a:pPr marL="285750" indent="-285750">
              <a:buFont typeface="Arial" panose="020B0604020202020204" pitchFamily="34" charset="0"/>
              <a:buChar char="•"/>
            </a:pPr>
            <a:r>
              <a:rPr lang="en-IN" sz="2000" b="1" u="sng" dirty="0">
                <a:solidFill>
                  <a:schemeClr val="tx2">
                    <a:lumMod val="75000"/>
                    <a:lumOff val="25000"/>
                  </a:schemeClr>
                </a:solidFill>
              </a:rPr>
              <a:t>ANALYZE: </a:t>
            </a:r>
            <a:r>
              <a:rPr lang="en-IN" sz="2000" dirty="0">
                <a:solidFill>
                  <a:schemeClr val="tx2">
                    <a:lumMod val="75000"/>
                    <a:lumOff val="25000"/>
                  </a:schemeClr>
                </a:solidFill>
              </a:rPr>
              <a:t>The concentration of reactants and products as a function of time.</a:t>
            </a:r>
          </a:p>
          <a:p>
            <a:pPr marL="285750" indent="-285750">
              <a:buFont typeface="Arial" panose="020B0604020202020204" pitchFamily="34" charset="0"/>
              <a:buChar char="•"/>
            </a:pPr>
            <a:r>
              <a:rPr lang="en-IN" sz="2000" b="1" u="sng" dirty="0">
                <a:solidFill>
                  <a:schemeClr val="tx2">
                    <a:lumMod val="75000"/>
                    <a:lumOff val="25000"/>
                  </a:schemeClr>
                </a:solidFill>
              </a:rPr>
              <a:t>PLOT: </a:t>
            </a:r>
            <a:r>
              <a:rPr lang="en-IN" sz="2000" dirty="0">
                <a:solidFill>
                  <a:schemeClr val="tx2">
                    <a:lumMod val="75000"/>
                    <a:lumOff val="25000"/>
                  </a:schemeClr>
                </a:solidFill>
              </a:rPr>
              <a:t>The temperature profile</a:t>
            </a:r>
          </a:p>
          <a:p>
            <a:pPr marL="285750" indent="-285750">
              <a:buFont typeface="Arial" panose="020B0604020202020204" pitchFamily="34" charset="0"/>
              <a:buChar char="•"/>
            </a:pPr>
            <a:endParaRPr lang="en-IN" sz="2000" dirty="0">
              <a:solidFill>
                <a:schemeClr val="tx2">
                  <a:lumMod val="75000"/>
                  <a:lumOff val="25000"/>
                </a:schemeClr>
              </a:solidFill>
            </a:endParaRPr>
          </a:p>
          <a:p>
            <a:endParaRPr lang="en-IN" sz="2000" dirty="0">
              <a:solidFill>
                <a:schemeClr val="tx2">
                  <a:lumMod val="75000"/>
                  <a:lumOff val="25000"/>
                </a:schemeClr>
              </a:solidFill>
            </a:endParaRPr>
          </a:p>
          <a:p>
            <a:r>
              <a:rPr lang="en-IN" sz="3200" b="1" i="1" u="sng" dirty="0">
                <a:solidFill>
                  <a:schemeClr val="tx2">
                    <a:lumMod val="75000"/>
                    <a:lumOff val="25000"/>
                  </a:schemeClr>
                </a:solidFill>
              </a:rPr>
              <a:t>SOLUTION STEPS:</a:t>
            </a:r>
          </a:p>
        </p:txBody>
      </p:sp>
      <p:pic>
        <p:nvPicPr>
          <p:cNvPr id="8" name="Picture 7">
            <a:extLst>
              <a:ext uri="{FF2B5EF4-FFF2-40B4-BE49-F238E27FC236}">
                <a16:creationId xmlns:a16="http://schemas.microsoft.com/office/drawing/2014/main" id="{131637A1-FABA-3B59-C373-0FBA5692F087}"/>
              </a:ext>
            </a:extLst>
          </p:cNvPr>
          <p:cNvPicPr>
            <a:picLocks noChangeAspect="1"/>
          </p:cNvPicPr>
          <p:nvPr/>
        </p:nvPicPr>
        <p:blipFill>
          <a:blip r:embed="rId2"/>
          <a:stretch>
            <a:fillRect/>
          </a:stretch>
        </p:blipFill>
        <p:spPr>
          <a:xfrm>
            <a:off x="433136" y="2396400"/>
            <a:ext cx="3520299" cy="1852871"/>
          </a:xfrm>
          <a:prstGeom prst="rect">
            <a:avLst/>
          </a:prstGeom>
        </p:spPr>
      </p:pic>
      <p:pic>
        <p:nvPicPr>
          <p:cNvPr id="10" name="Picture 9">
            <a:extLst>
              <a:ext uri="{FF2B5EF4-FFF2-40B4-BE49-F238E27FC236}">
                <a16:creationId xmlns:a16="http://schemas.microsoft.com/office/drawing/2014/main" id="{42390FC1-4E71-BE1C-B00B-91079769F057}"/>
              </a:ext>
            </a:extLst>
          </p:cNvPr>
          <p:cNvPicPr>
            <a:picLocks noChangeAspect="1"/>
          </p:cNvPicPr>
          <p:nvPr/>
        </p:nvPicPr>
        <p:blipFill>
          <a:blip r:embed="rId3"/>
          <a:stretch>
            <a:fillRect/>
          </a:stretch>
        </p:blipFill>
        <p:spPr>
          <a:xfrm>
            <a:off x="4095217" y="2396400"/>
            <a:ext cx="3520299" cy="1910026"/>
          </a:xfrm>
          <a:prstGeom prst="rect">
            <a:avLst/>
          </a:prstGeom>
        </p:spPr>
      </p:pic>
      <p:pic>
        <p:nvPicPr>
          <p:cNvPr id="12" name="Picture 11">
            <a:extLst>
              <a:ext uri="{FF2B5EF4-FFF2-40B4-BE49-F238E27FC236}">
                <a16:creationId xmlns:a16="http://schemas.microsoft.com/office/drawing/2014/main" id="{1598BCFA-C084-3AF6-0ADD-72DFC272E336}"/>
              </a:ext>
            </a:extLst>
          </p:cNvPr>
          <p:cNvPicPr>
            <a:picLocks noChangeAspect="1"/>
          </p:cNvPicPr>
          <p:nvPr/>
        </p:nvPicPr>
        <p:blipFill>
          <a:blip r:embed="rId4"/>
          <a:stretch>
            <a:fillRect/>
          </a:stretch>
        </p:blipFill>
        <p:spPr>
          <a:xfrm>
            <a:off x="7925672" y="2345486"/>
            <a:ext cx="3833192" cy="2011854"/>
          </a:xfrm>
          <a:prstGeom prst="rect">
            <a:avLst/>
          </a:prstGeom>
        </p:spPr>
      </p:pic>
      <p:pic>
        <p:nvPicPr>
          <p:cNvPr id="14" name="Picture 13">
            <a:extLst>
              <a:ext uri="{FF2B5EF4-FFF2-40B4-BE49-F238E27FC236}">
                <a16:creationId xmlns:a16="http://schemas.microsoft.com/office/drawing/2014/main" id="{D418E083-AB2E-9902-671B-2FE9FEA30C9A}"/>
              </a:ext>
            </a:extLst>
          </p:cNvPr>
          <p:cNvPicPr>
            <a:picLocks noChangeAspect="1"/>
          </p:cNvPicPr>
          <p:nvPr/>
        </p:nvPicPr>
        <p:blipFill>
          <a:blip r:embed="rId5"/>
          <a:stretch>
            <a:fillRect/>
          </a:stretch>
        </p:blipFill>
        <p:spPr>
          <a:xfrm>
            <a:off x="433136" y="4479775"/>
            <a:ext cx="3520299" cy="2194750"/>
          </a:xfrm>
          <a:prstGeom prst="rect">
            <a:avLst/>
          </a:prstGeom>
        </p:spPr>
      </p:pic>
      <p:pic>
        <p:nvPicPr>
          <p:cNvPr id="16" name="Picture 15">
            <a:extLst>
              <a:ext uri="{FF2B5EF4-FFF2-40B4-BE49-F238E27FC236}">
                <a16:creationId xmlns:a16="http://schemas.microsoft.com/office/drawing/2014/main" id="{7738C725-4D25-862B-8D5F-966C446BF20C}"/>
              </a:ext>
            </a:extLst>
          </p:cNvPr>
          <p:cNvPicPr>
            <a:picLocks noChangeAspect="1"/>
          </p:cNvPicPr>
          <p:nvPr/>
        </p:nvPicPr>
        <p:blipFill>
          <a:blip r:embed="rId6"/>
          <a:stretch>
            <a:fillRect/>
          </a:stretch>
        </p:blipFill>
        <p:spPr>
          <a:xfrm>
            <a:off x="4152731" y="4479775"/>
            <a:ext cx="3520299" cy="2080440"/>
          </a:xfrm>
          <a:prstGeom prst="rect">
            <a:avLst/>
          </a:prstGeom>
        </p:spPr>
      </p:pic>
      <p:pic>
        <p:nvPicPr>
          <p:cNvPr id="18" name="Picture 17">
            <a:extLst>
              <a:ext uri="{FF2B5EF4-FFF2-40B4-BE49-F238E27FC236}">
                <a16:creationId xmlns:a16="http://schemas.microsoft.com/office/drawing/2014/main" id="{D93A5A04-DAAF-57FF-F1C0-559BCA3016AA}"/>
              </a:ext>
            </a:extLst>
          </p:cNvPr>
          <p:cNvPicPr>
            <a:picLocks noChangeAspect="1"/>
          </p:cNvPicPr>
          <p:nvPr/>
        </p:nvPicPr>
        <p:blipFill>
          <a:blip r:embed="rId7"/>
          <a:stretch>
            <a:fillRect/>
          </a:stretch>
        </p:blipFill>
        <p:spPr>
          <a:xfrm>
            <a:off x="7925672" y="4536930"/>
            <a:ext cx="3977985" cy="2080440"/>
          </a:xfrm>
          <a:prstGeom prst="rect">
            <a:avLst/>
          </a:prstGeom>
        </p:spPr>
      </p:pic>
    </p:spTree>
    <p:extLst>
      <p:ext uri="{BB962C8B-B14F-4D97-AF65-F5344CB8AC3E}">
        <p14:creationId xmlns:p14="http://schemas.microsoft.com/office/powerpoint/2010/main" val="2938224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E51279C3-C4D7-4DD1-5CD4-84A90DBB2F0A}"/>
              </a:ext>
            </a:extLst>
          </p:cNvPr>
          <p:cNvPicPr>
            <a:picLocks noChangeAspect="1"/>
          </p:cNvPicPr>
          <p:nvPr/>
        </p:nvPicPr>
        <p:blipFill rotWithShape="1">
          <a:blip r:embed="rId2"/>
          <a:srcRect r="-2" b="10168"/>
          <a:stretch/>
        </p:blipFill>
        <p:spPr>
          <a:xfrm>
            <a:off x="192523" y="261574"/>
            <a:ext cx="3536197" cy="3030266"/>
          </a:xfrm>
          <a:prstGeom prst="rect">
            <a:avLst/>
          </a:prstGeom>
        </p:spPr>
      </p:pic>
      <p:pic>
        <p:nvPicPr>
          <p:cNvPr id="5" name="Picture 4">
            <a:extLst>
              <a:ext uri="{FF2B5EF4-FFF2-40B4-BE49-F238E27FC236}">
                <a16:creationId xmlns:a16="http://schemas.microsoft.com/office/drawing/2014/main" id="{6E23AA09-76BE-0341-ACB5-0B2AAD7DAE60}"/>
              </a:ext>
            </a:extLst>
          </p:cNvPr>
          <p:cNvPicPr>
            <a:picLocks noChangeAspect="1"/>
          </p:cNvPicPr>
          <p:nvPr/>
        </p:nvPicPr>
        <p:blipFill rotWithShape="1">
          <a:blip r:embed="rId3"/>
          <a:srcRect l="8019" r="-2" b="-2"/>
          <a:stretch/>
        </p:blipFill>
        <p:spPr>
          <a:xfrm>
            <a:off x="3854219" y="274321"/>
            <a:ext cx="4288921" cy="3030265"/>
          </a:xfrm>
          <a:prstGeom prst="rect">
            <a:avLst/>
          </a:prstGeom>
        </p:spPr>
      </p:pic>
      <p:pic>
        <p:nvPicPr>
          <p:cNvPr id="11" name="Picture 10">
            <a:extLst>
              <a:ext uri="{FF2B5EF4-FFF2-40B4-BE49-F238E27FC236}">
                <a16:creationId xmlns:a16="http://schemas.microsoft.com/office/drawing/2014/main" id="{33B44DCB-D4FE-B472-92B5-E84E8B4A5102}"/>
              </a:ext>
            </a:extLst>
          </p:cNvPr>
          <p:cNvPicPr>
            <a:picLocks noChangeAspect="1"/>
          </p:cNvPicPr>
          <p:nvPr/>
        </p:nvPicPr>
        <p:blipFill rotWithShape="1">
          <a:blip r:embed="rId4"/>
          <a:srcRect l="5967" r="5094" b="-3"/>
          <a:stretch/>
        </p:blipFill>
        <p:spPr>
          <a:xfrm>
            <a:off x="8268639" y="274322"/>
            <a:ext cx="3895741" cy="3030264"/>
          </a:xfrm>
          <a:prstGeom prst="rect">
            <a:avLst/>
          </a:prstGeom>
        </p:spPr>
      </p:pic>
      <p:pic>
        <p:nvPicPr>
          <p:cNvPr id="9" name="Picture 8">
            <a:extLst>
              <a:ext uri="{FF2B5EF4-FFF2-40B4-BE49-F238E27FC236}">
                <a16:creationId xmlns:a16="http://schemas.microsoft.com/office/drawing/2014/main" id="{91CABC5E-0769-A65E-29AB-7B03050814DD}"/>
              </a:ext>
            </a:extLst>
          </p:cNvPr>
          <p:cNvPicPr>
            <a:picLocks noChangeAspect="1"/>
          </p:cNvPicPr>
          <p:nvPr/>
        </p:nvPicPr>
        <p:blipFill rotWithShape="1">
          <a:blip r:embed="rId5"/>
          <a:srcRect r="2" b="8779"/>
          <a:stretch/>
        </p:blipFill>
        <p:spPr>
          <a:xfrm>
            <a:off x="215902" y="3566160"/>
            <a:ext cx="5180483" cy="3030266"/>
          </a:xfrm>
          <a:prstGeom prst="rect">
            <a:avLst/>
          </a:prstGeom>
        </p:spPr>
      </p:pic>
      <p:pic>
        <p:nvPicPr>
          <p:cNvPr id="13" name="Picture 12">
            <a:extLst>
              <a:ext uri="{FF2B5EF4-FFF2-40B4-BE49-F238E27FC236}">
                <a16:creationId xmlns:a16="http://schemas.microsoft.com/office/drawing/2014/main" id="{568432F0-4762-EF66-E6E9-E94F3DADA875}"/>
              </a:ext>
            </a:extLst>
          </p:cNvPr>
          <p:cNvPicPr>
            <a:picLocks noChangeAspect="1"/>
          </p:cNvPicPr>
          <p:nvPr/>
        </p:nvPicPr>
        <p:blipFill>
          <a:blip r:embed="rId6"/>
          <a:stretch>
            <a:fillRect/>
          </a:stretch>
        </p:blipFill>
        <p:spPr>
          <a:xfrm>
            <a:off x="6370320" y="3566160"/>
            <a:ext cx="5180483" cy="3030266"/>
          </a:xfrm>
          <a:prstGeom prst="rect">
            <a:avLst/>
          </a:prstGeom>
        </p:spPr>
      </p:pic>
    </p:spTree>
    <p:extLst>
      <p:ext uri="{BB962C8B-B14F-4D97-AF65-F5344CB8AC3E}">
        <p14:creationId xmlns:p14="http://schemas.microsoft.com/office/powerpoint/2010/main" val="2570622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435CD4C-8574-70F6-09C1-904BE83B53F8}"/>
              </a:ext>
            </a:extLst>
          </p:cNvPr>
          <p:cNvSpPr txBox="1"/>
          <p:nvPr/>
        </p:nvSpPr>
        <p:spPr>
          <a:xfrm>
            <a:off x="284480" y="172720"/>
            <a:ext cx="6482080" cy="461665"/>
          </a:xfrm>
          <a:prstGeom prst="rect">
            <a:avLst/>
          </a:prstGeom>
          <a:noFill/>
        </p:spPr>
        <p:txBody>
          <a:bodyPr wrap="square" rtlCol="0">
            <a:spAutoFit/>
          </a:bodyPr>
          <a:lstStyle/>
          <a:p>
            <a:r>
              <a:rPr lang="en-IN" sz="2400" b="1" i="1" u="sng" dirty="0">
                <a:solidFill>
                  <a:schemeClr val="tx2">
                    <a:lumMod val="75000"/>
                    <a:lumOff val="25000"/>
                  </a:schemeClr>
                </a:solidFill>
              </a:rPr>
              <a:t>RESULTS AND ANALYSIS: </a:t>
            </a:r>
          </a:p>
        </p:txBody>
      </p:sp>
      <p:pic>
        <p:nvPicPr>
          <p:cNvPr id="8" name="Picture 7">
            <a:extLst>
              <a:ext uri="{FF2B5EF4-FFF2-40B4-BE49-F238E27FC236}">
                <a16:creationId xmlns:a16="http://schemas.microsoft.com/office/drawing/2014/main" id="{321FED53-1FB5-A6C7-2133-A367277A875C}"/>
              </a:ext>
            </a:extLst>
          </p:cNvPr>
          <p:cNvPicPr>
            <a:picLocks noChangeAspect="1"/>
          </p:cNvPicPr>
          <p:nvPr/>
        </p:nvPicPr>
        <p:blipFill>
          <a:blip r:embed="rId2"/>
          <a:stretch>
            <a:fillRect/>
          </a:stretch>
        </p:blipFill>
        <p:spPr>
          <a:xfrm>
            <a:off x="284480" y="634385"/>
            <a:ext cx="5335902" cy="2673322"/>
          </a:xfrm>
          <a:prstGeom prst="rect">
            <a:avLst/>
          </a:prstGeom>
        </p:spPr>
      </p:pic>
      <p:pic>
        <p:nvPicPr>
          <p:cNvPr id="10" name="Picture 9">
            <a:extLst>
              <a:ext uri="{FF2B5EF4-FFF2-40B4-BE49-F238E27FC236}">
                <a16:creationId xmlns:a16="http://schemas.microsoft.com/office/drawing/2014/main" id="{B4084219-7EC3-D13A-836F-7F8073D7105E}"/>
              </a:ext>
            </a:extLst>
          </p:cNvPr>
          <p:cNvPicPr>
            <a:picLocks noChangeAspect="1"/>
          </p:cNvPicPr>
          <p:nvPr/>
        </p:nvPicPr>
        <p:blipFill>
          <a:blip r:embed="rId3"/>
          <a:stretch>
            <a:fillRect/>
          </a:stretch>
        </p:blipFill>
        <p:spPr>
          <a:xfrm>
            <a:off x="5774423" y="634384"/>
            <a:ext cx="6149873" cy="2673323"/>
          </a:xfrm>
          <a:prstGeom prst="rect">
            <a:avLst/>
          </a:prstGeom>
        </p:spPr>
      </p:pic>
      <p:pic>
        <p:nvPicPr>
          <p:cNvPr id="12" name="Picture 11">
            <a:extLst>
              <a:ext uri="{FF2B5EF4-FFF2-40B4-BE49-F238E27FC236}">
                <a16:creationId xmlns:a16="http://schemas.microsoft.com/office/drawing/2014/main" id="{7D86FFFB-2A34-51D1-2F50-149903480197}"/>
              </a:ext>
            </a:extLst>
          </p:cNvPr>
          <p:cNvPicPr>
            <a:picLocks noChangeAspect="1"/>
          </p:cNvPicPr>
          <p:nvPr/>
        </p:nvPicPr>
        <p:blipFill>
          <a:blip r:embed="rId4"/>
          <a:stretch>
            <a:fillRect/>
          </a:stretch>
        </p:blipFill>
        <p:spPr>
          <a:xfrm>
            <a:off x="267704" y="3524398"/>
            <a:ext cx="5352678" cy="3099435"/>
          </a:xfrm>
          <a:prstGeom prst="rect">
            <a:avLst/>
          </a:prstGeom>
        </p:spPr>
      </p:pic>
      <p:pic>
        <p:nvPicPr>
          <p:cNvPr id="14" name="Picture 13">
            <a:extLst>
              <a:ext uri="{FF2B5EF4-FFF2-40B4-BE49-F238E27FC236}">
                <a16:creationId xmlns:a16="http://schemas.microsoft.com/office/drawing/2014/main" id="{72707D15-594D-DC1A-B8ED-3048794F9F37}"/>
              </a:ext>
            </a:extLst>
          </p:cNvPr>
          <p:cNvPicPr>
            <a:picLocks noChangeAspect="1"/>
          </p:cNvPicPr>
          <p:nvPr/>
        </p:nvPicPr>
        <p:blipFill>
          <a:blip r:embed="rId5"/>
          <a:stretch>
            <a:fillRect/>
          </a:stretch>
        </p:blipFill>
        <p:spPr>
          <a:xfrm>
            <a:off x="5774423" y="3550292"/>
            <a:ext cx="6149873" cy="3023228"/>
          </a:xfrm>
          <a:prstGeom prst="rect">
            <a:avLst/>
          </a:prstGeom>
        </p:spPr>
      </p:pic>
    </p:spTree>
    <p:extLst>
      <p:ext uri="{BB962C8B-B14F-4D97-AF65-F5344CB8AC3E}">
        <p14:creationId xmlns:p14="http://schemas.microsoft.com/office/powerpoint/2010/main" val="3495614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C6EDEBB9-8437-4875-ABEA-0AEDE2C90D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 y="0"/>
            <a:ext cx="12202287" cy="6858000"/>
          </a:xfrm>
          <a:prstGeom prst="rect">
            <a:avLst/>
          </a:prstGeom>
          <a:solidFill>
            <a:srgbClr val="476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7692-48C9-505E-DDEC-28A0703694E3}"/>
              </a:ext>
            </a:extLst>
          </p:cNvPr>
          <p:cNvSpPr>
            <a:spLocks noGrp="1"/>
          </p:cNvSpPr>
          <p:nvPr>
            <p:ph type="title"/>
          </p:nvPr>
        </p:nvSpPr>
        <p:spPr>
          <a:xfrm>
            <a:off x="6424380" y="0"/>
            <a:ext cx="3263282" cy="2174240"/>
          </a:xfrm>
        </p:spPr>
        <p:txBody>
          <a:bodyPr vert="horz" lIns="91440" tIns="45720" rIns="91440" bIns="45720" rtlCol="0" anchor="b">
            <a:normAutofit/>
          </a:bodyPr>
          <a:lstStyle/>
          <a:p>
            <a:pPr>
              <a:lnSpc>
                <a:spcPct val="80000"/>
              </a:lnSpc>
            </a:pPr>
            <a:r>
              <a:rPr lang="en-US" kern="1200" spc="-120" baseline="0" dirty="0">
                <a:solidFill>
                  <a:srgbClr val="FFFFFF"/>
                </a:solidFill>
                <a:latin typeface="+mj-lt"/>
                <a:ea typeface="+mj-ea"/>
                <a:cs typeface="+mj-cs"/>
              </a:rPr>
              <a:t>CSTR REACTOR:</a:t>
            </a:r>
            <a:br>
              <a:rPr lang="en-US" kern="1200" spc="-120" baseline="0" dirty="0">
                <a:solidFill>
                  <a:srgbClr val="FFFFFF"/>
                </a:solidFill>
                <a:latin typeface="+mj-lt"/>
                <a:ea typeface="+mj-ea"/>
                <a:cs typeface="+mj-cs"/>
              </a:rPr>
            </a:br>
            <a:endParaRPr lang="en-US" kern="1200" spc="-120" baseline="0" dirty="0">
              <a:solidFill>
                <a:srgbClr val="FFFFFF"/>
              </a:solidFill>
              <a:latin typeface="+mj-lt"/>
              <a:ea typeface="+mj-ea"/>
              <a:cs typeface="+mj-cs"/>
            </a:endParaRPr>
          </a:p>
        </p:txBody>
      </p:sp>
      <p:pic>
        <p:nvPicPr>
          <p:cNvPr id="5" name="Picture 4" descr="Blue painted factory">
            <a:extLst>
              <a:ext uri="{FF2B5EF4-FFF2-40B4-BE49-F238E27FC236}">
                <a16:creationId xmlns:a16="http://schemas.microsoft.com/office/drawing/2014/main" id="{0689E975-C619-B37B-3E36-0192D2958E38}"/>
              </a:ext>
            </a:extLst>
          </p:cNvPr>
          <p:cNvPicPr>
            <a:picLocks noChangeAspect="1"/>
          </p:cNvPicPr>
          <p:nvPr/>
        </p:nvPicPr>
        <p:blipFill rotWithShape="1">
          <a:blip r:embed="rId2"/>
          <a:srcRect l="23950" r="2541" b="-1"/>
          <a:stretch/>
        </p:blipFill>
        <p:spPr>
          <a:xfrm>
            <a:off x="-10287" y="10"/>
            <a:ext cx="6268847" cy="6857990"/>
          </a:xfrm>
          <a:prstGeom prst="rect">
            <a:avLst/>
          </a:prstGeom>
        </p:spPr>
      </p:pic>
      <p:pic>
        <p:nvPicPr>
          <p:cNvPr id="6" name="Picture 5">
            <a:extLst>
              <a:ext uri="{FF2B5EF4-FFF2-40B4-BE49-F238E27FC236}">
                <a16:creationId xmlns:a16="http://schemas.microsoft.com/office/drawing/2014/main" id="{EAC11110-6AEC-27C8-9CE7-792609208DD4}"/>
              </a:ext>
            </a:extLst>
          </p:cNvPr>
          <p:cNvPicPr>
            <a:picLocks noChangeAspect="1"/>
          </p:cNvPicPr>
          <p:nvPr/>
        </p:nvPicPr>
        <p:blipFill>
          <a:blip r:embed="rId3"/>
          <a:stretch>
            <a:fillRect/>
          </a:stretch>
        </p:blipFill>
        <p:spPr>
          <a:xfrm>
            <a:off x="6424380" y="1898484"/>
            <a:ext cx="5425910" cy="4644556"/>
          </a:xfrm>
          <a:prstGeom prst="rect">
            <a:avLst/>
          </a:prstGeom>
        </p:spPr>
      </p:pic>
    </p:spTree>
    <p:extLst>
      <p:ext uri="{BB962C8B-B14F-4D97-AF65-F5344CB8AC3E}">
        <p14:creationId xmlns:p14="http://schemas.microsoft.com/office/powerpoint/2010/main" val="124703900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FEFE56-58EA-D6C9-CFBC-161A842CC3CD}"/>
              </a:ext>
            </a:extLst>
          </p:cNvPr>
          <p:cNvSpPr txBox="1"/>
          <p:nvPr/>
        </p:nvSpPr>
        <p:spPr>
          <a:xfrm>
            <a:off x="433136" y="192505"/>
            <a:ext cx="10844463" cy="2123658"/>
          </a:xfrm>
          <a:prstGeom prst="rect">
            <a:avLst/>
          </a:prstGeom>
          <a:noFill/>
        </p:spPr>
        <p:txBody>
          <a:bodyPr wrap="square" rtlCol="0">
            <a:spAutoFit/>
          </a:bodyPr>
          <a:lstStyle/>
          <a:p>
            <a:r>
              <a:rPr lang="en-IN" sz="2000" b="1" u="sng" dirty="0">
                <a:solidFill>
                  <a:schemeClr val="tx2">
                    <a:lumMod val="75000"/>
                    <a:lumOff val="25000"/>
                  </a:schemeClr>
                </a:solidFill>
              </a:rPr>
              <a:t>OBJECTIVES:</a:t>
            </a:r>
          </a:p>
          <a:p>
            <a:pPr marL="285750" indent="-285750">
              <a:buFont typeface="Arial" panose="020B0604020202020204" pitchFamily="34" charset="0"/>
              <a:buChar char="•"/>
            </a:pPr>
            <a:r>
              <a:rPr lang="en-IN" sz="2000" b="1" u="sng" dirty="0">
                <a:solidFill>
                  <a:schemeClr val="tx2">
                    <a:lumMod val="75000"/>
                    <a:lumOff val="25000"/>
                  </a:schemeClr>
                </a:solidFill>
              </a:rPr>
              <a:t>ANALYZE: </a:t>
            </a:r>
            <a:r>
              <a:rPr lang="en-IN" sz="2000" dirty="0">
                <a:solidFill>
                  <a:schemeClr val="tx2">
                    <a:lumMod val="75000"/>
                    <a:lumOff val="25000"/>
                  </a:schemeClr>
                </a:solidFill>
              </a:rPr>
              <a:t> as Using Design specs to </a:t>
            </a:r>
            <a:r>
              <a:rPr lang="en-IN" sz="2000" dirty="0" err="1">
                <a:solidFill>
                  <a:schemeClr val="tx2">
                    <a:lumMod val="75000"/>
                    <a:lumOff val="25000"/>
                  </a:schemeClr>
                </a:solidFill>
              </a:rPr>
              <a:t>analyze</a:t>
            </a:r>
            <a:r>
              <a:rPr lang="en-IN" sz="2000" dirty="0">
                <a:solidFill>
                  <a:schemeClr val="tx2">
                    <a:lumMod val="75000"/>
                    <a:lumOff val="25000"/>
                  </a:schemeClr>
                </a:solidFill>
              </a:rPr>
              <a:t> the volume of the reactor for 98% ethylene conversion.</a:t>
            </a:r>
          </a:p>
          <a:p>
            <a:pPr marL="285750" indent="-285750">
              <a:buFont typeface="Arial" panose="020B0604020202020204" pitchFamily="34" charset="0"/>
              <a:buChar char="•"/>
            </a:pPr>
            <a:r>
              <a:rPr lang="en-IN" sz="2000" b="1" u="sng" dirty="0">
                <a:solidFill>
                  <a:schemeClr val="tx2">
                    <a:lumMod val="75000"/>
                    <a:lumOff val="25000"/>
                  </a:schemeClr>
                </a:solidFill>
              </a:rPr>
              <a:t>CALCULATE: </a:t>
            </a:r>
            <a:r>
              <a:rPr lang="en-IN" sz="2000" dirty="0">
                <a:solidFill>
                  <a:schemeClr val="tx2">
                    <a:lumMod val="75000"/>
                    <a:lumOff val="25000"/>
                  </a:schemeClr>
                </a:solidFill>
              </a:rPr>
              <a:t>The conversion of ethylene for given reaction kinetics.</a:t>
            </a:r>
          </a:p>
          <a:p>
            <a:pPr marL="285750" indent="-285750">
              <a:buFont typeface="Arial" panose="020B0604020202020204" pitchFamily="34" charset="0"/>
              <a:buChar char="•"/>
            </a:pPr>
            <a:endParaRPr lang="en-IN" sz="2000" dirty="0">
              <a:solidFill>
                <a:schemeClr val="tx2">
                  <a:lumMod val="75000"/>
                  <a:lumOff val="25000"/>
                </a:schemeClr>
              </a:solidFill>
            </a:endParaRPr>
          </a:p>
          <a:p>
            <a:endParaRPr lang="en-IN" sz="2000" dirty="0">
              <a:solidFill>
                <a:schemeClr val="tx2">
                  <a:lumMod val="75000"/>
                  <a:lumOff val="25000"/>
                </a:schemeClr>
              </a:solidFill>
            </a:endParaRPr>
          </a:p>
          <a:p>
            <a:r>
              <a:rPr lang="en-IN" sz="3200" b="1" i="1" u="sng" dirty="0">
                <a:solidFill>
                  <a:schemeClr val="tx2">
                    <a:lumMod val="75000"/>
                    <a:lumOff val="25000"/>
                  </a:schemeClr>
                </a:solidFill>
              </a:rPr>
              <a:t>SOLUTION STEPS:</a:t>
            </a:r>
          </a:p>
        </p:txBody>
      </p:sp>
      <p:pic>
        <p:nvPicPr>
          <p:cNvPr id="12" name="Picture 11">
            <a:extLst>
              <a:ext uri="{FF2B5EF4-FFF2-40B4-BE49-F238E27FC236}">
                <a16:creationId xmlns:a16="http://schemas.microsoft.com/office/drawing/2014/main" id="{17B6E0E8-5235-2DAC-5ECE-EC7756B439E4}"/>
              </a:ext>
            </a:extLst>
          </p:cNvPr>
          <p:cNvPicPr>
            <a:picLocks noChangeAspect="1"/>
          </p:cNvPicPr>
          <p:nvPr/>
        </p:nvPicPr>
        <p:blipFill>
          <a:blip r:embed="rId2"/>
          <a:stretch>
            <a:fillRect/>
          </a:stretch>
        </p:blipFill>
        <p:spPr>
          <a:xfrm>
            <a:off x="433136" y="2316163"/>
            <a:ext cx="3641024" cy="2194750"/>
          </a:xfrm>
          <a:prstGeom prst="rect">
            <a:avLst/>
          </a:prstGeom>
        </p:spPr>
      </p:pic>
      <p:pic>
        <p:nvPicPr>
          <p:cNvPr id="14" name="Picture 13">
            <a:extLst>
              <a:ext uri="{FF2B5EF4-FFF2-40B4-BE49-F238E27FC236}">
                <a16:creationId xmlns:a16="http://schemas.microsoft.com/office/drawing/2014/main" id="{81FC0C31-34BB-D4C7-2315-EA61B38FB443}"/>
              </a:ext>
            </a:extLst>
          </p:cNvPr>
          <p:cNvPicPr>
            <a:picLocks noChangeAspect="1"/>
          </p:cNvPicPr>
          <p:nvPr/>
        </p:nvPicPr>
        <p:blipFill>
          <a:blip r:embed="rId3"/>
          <a:stretch>
            <a:fillRect/>
          </a:stretch>
        </p:blipFill>
        <p:spPr>
          <a:xfrm>
            <a:off x="4152731" y="2331625"/>
            <a:ext cx="3520299" cy="2080440"/>
          </a:xfrm>
          <a:prstGeom prst="rect">
            <a:avLst/>
          </a:prstGeom>
        </p:spPr>
      </p:pic>
      <p:pic>
        <p:nvPicPr>
          <p:cNvPr id="16" name="Picture 15">
            <a:extLst>
              <a:ext uri="{FF2B5EF4-FFF2-40B4-BE49-F238E27FC236}">
                <a16:creationId xmlns:a16="http://schemas.microsoft.com/office/drawing/2014/main" id="{CF900C04-4489-8B0C-0628-EA18DDC01077}"/>
              </a:ext>
            </a:extLst>
          </p:cNvPr>
          <p:cNvPicPr>
            <a:picLocks noChangeAspect="1"/>
          </p:cNvPicPr>
          <p:nvPr/>
        </p:nvPicPr>
        <p:blipFill>
          <a:blip r:embed="rId4"/>
          <a:stretch>
            <a:fillRect/>
          </a:stretch>
        </p:blipFill>
        <p:spPr>
          <a:xfrm>
            <a:off x="7883226" y="2331625"/>
            <a:ext cx="4020431" cy="2080440"/>
          </a:xfrm>
          <a:prstGeom prst="rect">
            <a:avLst/>
          </a:prstGeom>
        </p:spPr>
      </p:pic>
      <p:pic>
        <p:nvPicPr>
          <p:cNvPr id="18" name="Picture 17">
            <a:extLst>
              <a:ext uri="{FF2B5EF4-FFF2-40B4-BE49-F238E27FC236}">
                <a16:creationId xmlns:a16="http://schemas.microsoft.com/office/drawing/2014/main" id="{3C42CA2F-B1FE-0765-B45A-4B98B5F4FF8B}"/>
              </a:ext>
            </a:extLst>
          </p:cNvPr>
          <p:cNvPicPr>
            <a:picLocks noChangeAspect="1"/>
          </p:cNvPicPr>
          <p:nvPr/>
        </p:nvPicPr>
        <p:blipFill>
          <a:blip r:embed="rId5"/>
          <a:stretch>
            <a:fillRect/>
          </a:stretch>
        </p:blipFill>
        <p:spPr>
          <a:xfrm>
            <a:off x="433137" y="4578623"/>
            <a:ext cx="3641024" cy="2080440"/>
          </a:xfrm>
          <a:prstGeom prst="rect">
            <a:avLst/>
          </a:prstGeom>
        </p:spPr>
      </p:pic>
      <p:pic>
        <p:nvPicPr>
          <p:cNvPr id="20" name="Picture 19">
            <a:extLst>
              <a:ext uri="{FF2B5EF4-FFF2-40B4-BE49-F238E27FC236}">
                <a16:creationId xmlns:a16="http://schemas.microsoft.com/office/drawing/2014/main" id="{5B27BEE7-2F0B-0A0E-09A8-74108ACC9D22}"/>
              </a:ext>
            </a:extLst>
          </p:cNvPr>
          <p:cNvPicPr>
            <a:picLocks noChangeAspect="1"/>
          </p:cNvPicPr>
          <p:nvPr/>
        </p:nvPicPr>
        <p:blipFill>
          <a:blip r:embed="rId6"/>
          <a:stretch>
            <a:fillRect/>
          </a:stretch>
        </p:blipFill>
        <p:spPr>
          <a:xfrm>
            <a:off x="4092367" y="4490846"/>
            <a:ext cx="3641025" cy="2126524"/>
          </a:xfrm>
          <a:prstGeom prst="rect">
            <a:avLst/>
          </a:prstGeom>
        </p:spPr>
      </p:pic>
      <p:pic>
        <p:nvPicPr>
          <p:cNvPr id="22" name="Picture 21">
            <a:extLst>
              <a:ext uri="{FF2B5EF4-FFF2-40B4-BE49-F238E27FC236}">
                <a16:creationId xmlns:a16="http://schemas.microsoft.com/office/drawing/2014/main" id="{F3DF280C-58D7-357E-5E09-BFB29FF942FD}"/>
              </a:ext>
            </a:extLst>
          </p:cNvPr>
          <p:cNvPicPr>
            <a:picLocks noChangeAspect="1"/>
          </p:cNvPicPr>
          <p:nvPr/>
        </p:nvPicPr>
        <p:blipFill>
          <a:blip r:embed="rId7"/>
          <a:stretch>
            <a:fillRect/>
          </a:stretch>
        </p:blipFill>
        <p:spPr>
          <a:xfrm>
            <a:off x="7883225" y="4532539"/>
            <a:ext cx="4020431" cy="2126524"/>
          </a:xfrm>
          <a:prstGeom prst="rect">
            <a:avLst/>
          </a:prstGeom>
        </p:spPr>
      </p:pic>
    </p:spTree>
    <p:extLst>
      <p:ext uri="{BB962C8B-B14F-4D97-AF65-F5344CB8AC3E}">
        <p14:creationId xmlns:p14="http://schemas.microsoft.com/office/powerpoint/2010/main" val="48081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A38F2A-4443-1D27-64D0-5152B5546AC5}"/>
              </a:ext>
            </a:extLst>
          </p:cNvPr>
          <p:cNvPicPr>
            <a:picLocks noChangeAspect="1"/>
          </p:cNvPicPr>
          <p:nvPr/>
        </p:nvPicPr>
        <p:blipFill>
          <a:blip r:embed="rId2"/>
          <a:stretch>
            <a:fillRect/>
          </a:stretch>
        </p:blipFill>
        <p:spPr>
          <a:xfrm>
            <a:off x="239815" y="148461"/>
            <a:ext cx="4945809" cy="2964437"/>
          </a:xfrm>
          <a:prstGeom prst="rect">
            <a:avLst/>
          </a:prstGeom>
        </p:spPr>
      </p:pic>
      <p:pic>
        <p:nvPicPr>
          <p:cNvPr id="7" name="Picture 6">
            <a:extLst>
              <a:ext uri="{FF2B5EF4-FFF2-40B4-BE49-F238E27FC236}">
                <a16:creationId xmlns:a16="http://schemas.microsoft.com/office/drawing/2014/main" id="{95421E42-B956-DE9A-7CC3-7950F7BE824E}"/>
              </a:ext>
            </a:extLst>
          </p:cNvPr>
          <p:cNvPicPr>
            <a:picLocks noChangeAspect="1"/>
          </p:cNvPicPr>
          <p:nvPr/>
        </p:nvPicPr>
        <p:blipFill>
          <a:blip r:embed="rId3"/>
          <a:stretch>
            <a:fillRect/>
          </a:stretch>
        </p:blipFill>
        <p:spPr>
          <a:xfrm>
            <a:off x="5821680" y="497840"/>
            <a:ext cx="5679440" cy="2725699"/>
          </a:xfrm>
          <a:prstGeom prst="rect">
            <a:avLst/>
          </a:prstGeom>
        </p:spPr>
      </p:pic>
      <p:pic>
        <p:nvPicPr>
          <p:cNvPr id="9" name="Picture 8">
            <a:extLst>
              <a:ext uri="{FF2B5EF4-FFF2-40B4-BE49-F238E27FC236}">
                <a16:creationId xmlns:a16="http://schemas.microsoft.com/office/drawing/2014/main" id="{4A99A6E9-BDAB-5C66-1D1D-E0B8CDE63B88}"/>
              </a:ext>
            </a:extLst>
          </p:cNvPr>
          <p:cNvPicPr>
            <a:picLocks noChangeAspect="1"/>
          </p:cNvPicPr>
          <p:nvPr/>
        </p:nvPicPr>
        <p:blipFill>
          <a:blip r:embed="rId4"/>
          <a:stretch>
            <a:fillRect/>
          </a:stretch>
        </p:blipFill>
        <p:spPr>
          <a:xfrm>
            <a:off x="239815" y="3567307"/>
            <a:ext cx="4945809" cy="2964437"/>
          </a:xfrm>
          <a:prstGeom prst="rect">
            <a:avLst/>
          </a:prstGeom>
        </p:spPr>
      </p:pic>
      <p:pic>
        <p:nvPicPr>
          <p:cNvPr id="11" name="Picture 10">
            <a:extLst>
              <a:ext uri="{FF2B5EF4-FFF2-40B4-BE49-F238E27FC236}">
                <a16:creationId xmlns:a16="http://schemas.microsoft.com/office/drawing/2014/main" id="{B8326CC0-D462-EE5B-7443-1D56C42FEC8D}"/>
              </a:ext>
            </a:extLst>
          </p:cNvPr>
          <p:cNvPicPr>
            <a:picLocks noChangeAspect="1"/>
          </p:cNvPicPr>
          <p:nvPr/>
        </p:nvPicPr>
        <p:blipFill>
          <a:blip r:embed="rId5"/>
          <a:stretch>
            <a:fillRect/>
          </a:stretch>
        </p:blipFill>
        <p:spPr>
          <a:xfrm>
            <a:off x="5821680" y="3361549"/>
            <a:ext cx="5801360" cy="3170195"/>
          </a:xfrm>
          <a:prstGeom prst="rect">
            <a:avLst/>
          </a:prstGeom>
        </p:spPr>
      </p:pic>
    </p:spTree>
    <p:extLst>
      <p:ext uri="{BB962C8B-B14F-4D97-AF65-F5344CB8AC3E}">
        <p14:creationId xmlns:p14="http://schemas.microsoft.com/office/powerpoint/2010/main" val="666947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19D04F-303A-2B6B-477A-307380D86B19}"/>
              </a:ext>
            </a:extLst>
          </p:cNvPr>
          <p:cNvSpPr txBox="1"/>
          <p:nvPr/>
        </p:nvSpPr>
        <p:spPr>
          <a:xfrm>
            <a:off x="375920" y="3429000"/>
            <a:ext cx="6482080" cy="461665"/>
          </a:xfrm>
          <a:prstGeom prst="rect">
            <a:avLst/>
          </a:prstGeom>
          <a:noFill/>
        </p:spPr>
        <p:txBody>
          <a:bodyPr wrap="square" rtlCol="0">
            <a:spAutoFit/>
          </a:bodyPr>
          <a:lstStyle/>
          <a:p>
            <a:r>
              <a:rPr lang="en-IN" sz="2400" b="1" i="1" u="sng" dirty="0">
                <a:solidFill>
                  <a:schemeClr val="tx2">
                    <a:lumMod val="75000"/>
                    <a:lumOff val="25000"/>
                  </a:schemeClr>
                </a:solidFill>
              </a:rPr>
              <a:t>RESULTS AND ANALYSIS: </a:t>
            </a:r>
          </a:p>
        </p:txBody>
      </p:sp>
      <p:pic>
        <p:nvPicPr>
          <p:cNvPr id="10" name="Picture 9">
            <a:extLst>
              <a:ext uri="{FF2B5EF4-FFF2-40B4-BE49-F238E27FC236}">
                <a16:creationId xmlns:a16="http://schemas.microsoft.com/office/drawing/2014/main" id="{E0889BEB-1719-4F78-59B0-90AA803B164E}"/>
              </a:ext>
            </a:extLst>
          </p:cNvPr>
          <p:cNvPicPr>
            <a:picLocks noChangeAspect="1"/>
          </p:cNvPicPr>
          <p:nvPr/>
        </p:nvPicPr>
        <p:blipFill>
          <a:blip r:embed="rId2"/>
          <a:stretch>
            <a:fillRect/>
          </a:stretch>
        </p:blipFill>
        <p:spPr>
          <a:xfrm>
            <a:off x="449206" y="3941969"/>
            <a:ext cx="5333735" cy="2743311"/>
          </a:xfrm>
          <a:prstGeom prst="rect">
            <a:avLst/>
          </a:prstGeom>
        </p:spPr>
      </p:pic>
      <p:pic>
        <p:nvPicPr>
          <p:cNvPr id="12" name="Picture 11">
            <a:extLst>
              <a:ext uri="{FF2B5EF4-FFF2-40B4-BE49-F238E27FC236}">
                <a16:creationId xmlns:a16="http://schemas.microsoft.com/office/drawing/2014/main" id="{39A68019-BB52-8463-8710-A316F69E9968}"/>
              </a:ext>
            </a:extLst>
          </p:cNvPr>
          <p:cNvPicPr>
            <a:picLocks noChangeAspect="1"/>
          </p:cNvPicPr>
          <p:nvPr/>
        </p:nvPicPr>
        <p:blipFill>
          <a:blip r:embed="rId3"/>
          <a:stretch>
            <a:fillRect/>
          </a:stretch>
        </p:blipFill>
        <p:spPr>
          <a:xfrm>
            <a:off x="709335" y="296433"/>
            <a:ext cx="4813475" cy="2941575"/>
          </a:xfrm>
          <a:prstGeom prst="rect">
            <a:avLst/>
          </a:prstGeom>
        </p:spPr>
      </p:pic>
      <p:pic>
        <p:nvPicPr>
          <p:cNvPr id="14" name="Picture 13">
            <a:extLst>
              <a:ext uri="{FF2B5EF4-FFF2-40B4-BE49-F238E27FC236}">
                <a16:creationId xmlns:a16="http://schemas.microsoft.com/office/drawing/2014/main" id="{9D92D478-BB4F-40BC-E117-4027284634C9}"/>
              </a:ext>
            </a:extLst>
          </p:cNvPr>
          <p:cNvPicPr>
            <a:picLocks noChangeAspect="1"/>
          </p:cNvPicPr>
          <p:nvPr/>
        </p:nvPicPr>
        <p:blipFill>
          <a:blip r:embed="rId4"/>
          <a:stretch>
            <a:fillRect/>
          </a:stretch>
        </p:blipFill>
        <p:spPr>
          <a:xfrm>
            <a:off x="6272636" y="296432"/>
            <a:ext cx="5039360" cy="2941575"/>
          </a:xfrm>
          <a:prstGeom prst="rect">
            <a:avLst/>
          </a:prstGeom>
        </p:spPr>
      </p:pic>
      <p:pic>
        <p:nvPicPr>
          <p:cNvPr id="16" name="Picture 15">
            <a:extLst>
              <a:ext uri="{FF2B5EF4-FFF2-40B4-BE49-F238E27FC236}">
                <a16:creationId xmlns:a16="http://schemas.microsoft.com/office/drawing/2014/main" id="{1B0CDF63-F1A2-A50A-EEE1-355347FA9630}"/>
              </a:ext>
            </a:extLst>
          </p:cNvPr>
          <p:cNvPicPr>
            <a:picLocks noChangeAspect="1"/>
          </p:cNvPicPr>
          <p:nvPr/>
        </p:nvPicPr>
        <p:blipFill>
          <a:blip r:embed="rId5"/>
          <a:stretch>
            <a:fillRect/>
          </a:stretch>
        </p:blipFill>
        <p:spPr>
          <a:xfrm>
            <a:off x="6272636" y="3941968"/>
            <a:ext cx="5563763" cy="2743311"/>
          </a:xfrm>
          <a:prstGeom prst="rect">
            <a:avLst/>
          </a:prstGeom>
        </p:spPr>
      </p:pic>
    </p:spTree>
    <p:extLst>
      <p:ext uri="{BB962C8B-B14F-4D97-AF65-F5344CB8AC3E}">
        <p14:creationId xmlns:p14="http://schemas.microsoft.com/office/powerpoint/2010/main" val="2225962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409209-19FB-BE80-EAFB-86429F8558F7}"/>
              </a:ext>
            </a:extLst>
          </p:cNvPr>
          <p:cNvSpPr>
            <a:spLocks noGrp="1"/>
          </p:cNvSpPr>
          <p:nvPr>
            <p:ph type="title"/>
          </p:nvPr>
        </p:nvSpPr>
        <p:spPr>
          <a:xfrm>
            <a:off x="657224" y="936711"/>
            <a:ext cx="2988265" cy="4984578"/>
          </a:xfrm>
        </p:spPr>
        <p:txBody>
          <a:bodyPr>
            <a:normAutofit/>
          </a:bodyPr>
          <a:lstStyle/>
          <a:p>
            <a:r>
              <a:rPr lang="en-IN" sz="4400" dirty="0">
                <a:solidFill>
                  <a:srgbClr val="FFFFFF"/>
                </a:solidFill>
              </a:rPr>
              <a:t>Sensitivity analysis in Aspen:</a:t>
            </a:r>
          </a:p>
        </p:txBody>
      </p:sp>
      <p:sp>
        <p:nvSpPr>
          <p:cNvPr id="3" name="Content Placeholder 2">
            <a:extLst>
              <a:ext uri="{FF2B5EF4-FFF2-40B4-BE49-F238E27FC236}">
                <a16:creationId xmlns:a16="http://schemas.microsoft.com/office/drawing/2014/main" id="{3851BC3F-F8AA-A6CE-3896-F983A7F475BB}"/>
              </a:ext>
            </a:extLst>
          </p:cNvPr>
          <p:cNvSpPr>
            <a:spLocks noGrp="1"/>
          </p:cNvSpPr>
          <p:nvPr>
            <p:ph sz="quarter" idx="13"/>
          </p:nvPr>
        </p:nvSpPr>
        <p:spPr>
          <a:xfrm>
            <a:off x="4614389" y="936711"/>
            <a:ext cx="6815992" cy="4984578"/>
          </a:xfrm>
        </p:spPr>
        <p:txBody>
          <a:bodyPr anchor="ctr">
            <a:normAutofit/>
          </a:bodyPr>
          <a:lstStyle/>
          <a:p>
            <a:r>
              <a:rPr lang="en-US" b="0" i="0" dirty="0">
                <a:effectLst/>
                <a:latin typeface="Söhne"/>
              </a:rPr>
              <a:t>Sensitivity analysis in Aspen is a technique used to assess how changes in input variables affect the outputs of a model. It helps in understanding the sensitivity of a process or system, optimizing decisions, and evaluating risks. The process involves defining the objective, selecting input variables, specifying variable ranges, creating the Aspen model, running the sensitivity analysis, analyzing the results, interpreting the findings, and refining the analysis if necessary. It's a valuable tool for making informed decisions and improving process performance.</a:t>
            </a:r>
            <a:endParaRPr lang="en-IN" dirty="0"/>
          </a:p>
        </p:txBody>
      </p:sp>
    </p:spTree>
    <p:extLst>
      <p:ext uri="{BB962C8B-B14F-4D97-AF65-F5344CB8AC3E}">
        <p14:creationId xmlns:p14="http://schemas.microsoft.com/office/powerpoint/2010/main" val="891043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7AB319-64C0-4E2D-B1CD-0A970301B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BEB1B515-F9F4-43DB-9558-A4C5ABBBF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6FC875-508C-3473-D856-DAECE774DAD2}"/>
              </a:ext>
            </a:extLst>
          </p:cNvPr>
          <p:cNvSpPr>
            <a:spLocks noGrp="1"/>
          </p:cNvSpPr>
          <p:nvPr>
            <p:ph type="title"/>
          </p:nvPr>
        </p:nvSpPr>
        <p:spPr>
          <a:xfrm>
            <a:off x="8222955" y="770467"/>
            <a:ext cx="3467051" cy="3352800"/>
          </a:xfrm>
        </p:spPr>
        <p:txBody>
          <a:bodyPr vert="horz" lIns="91440" tIns="45720" rIns="91440" bIns="45720" rtlCol="0" anchor="b">
            <a:normAutofit/>
          </a:bodyPr>
          <a:lstStyle/>
          <a:p>
            <a:pPr>
              <a:lnSpc>
                <a:spcPct val="80000"/>
              </a:lnSpc>
            </a:pPr>
            <a:r>
              <a:rPr lang="en-US" sz="6000" dirty="0">
                <a:solidFill>
                  <a:srgbClr val="FFFFFF"/>
                </a:solidFill>
              </a:rPr>
              <a:t>Thank you</a:t>
            </a:r>
          </a:p>
        </p:txBody>
      </p:sp>
      <p:sp>
        <p:nvSpPr>
          <p:cNvPr id="14" name="Rectangle 13">
            <a:extLst>
              <a:ext uri="{FF2B5EF4-FFF2-40B4-BE49-F238E27FC236}">
                <a16:creationId xmlns:a16="http://schemas.microsoft.com/office/drawing/2014/main" id="{82C9528F-903F-4F75-99E3-CC588843E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a:extLst>
              <a:ext uri="{FF2B5EF4-FFF2-40B4-BE49-F238E27FC236}">
                <a16:creationId xmlns:a16="http://schemas.microsoft.com/office/drawing/2014/main" id="{AE7D237F-2C2C-AB00-68E8-59767DCF3D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3836" y="629265"/>
            <a:ext cx="5585271" cy="5585271"/>
          </a:xfrm>
          <a:prstGeom prst="rect">
            <a:avLst/>
          </a:prstGeom>
        </p:spPr>
      </p:pic>
    </p:spTree>
    <p:extLst>
      <p:ext uri="{BB962C8B-B14F-4D97-AF65-F5344CB8AC3E}">
        <p14:creationId xmlns:p14="http://schemas.microsoft.com/office/powerpoint/2010/main" val="2639527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4C4829-CF39-4CF4-973E-6F5A32F8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2E1541-DF55-4CD6-3608-9F67A9C4F6B3}"/>
              </a:ext>
            </a:extLst>
          </p:cNvPr>
          <p:cNvSpPr>
            <a:spLocks noGrp="1"/>
          </p:cNvSpPr>
          <p:nvPr>
            <p:ph sz="quarter" idx="13"/>
          </p:nvPr>
        </p:nvSpPr>
        <p:spPr>
          <a:xfrm>
            <a:off x="864636" y="1545907"/>
            <a:ext cx="7808141" cy="3766185"/>
          </a:xfrm>
        </p:spPr>
        <p:txBody>
          <a:bodyPr>
            <a:noAutofit/>
          </a:bodyPr>
          <a:lstStyle/>
          <a:p>
            <a:pPr marL="0" indent="0">
              <a:buNone/>
            </a:pPr>
            <a:r>
              <a:rPr lang="en-US" sz="1600" dirty="0"/>
              <a:t>  - Differential equations are essential for modeling and analyzing dynamic systems.</a:t>
            </a:r>
          </a:p>
          <a:p>
            <a:r>
              <a:rPr lang="en-US" sz="1600" dirty="0"/>
              <a:t>- MATLAB provides powerful tools for numerically solving differential equations.</a:t>
            </a:r>
          </a:p>
          <a:p>
            <a:r>
              <a:rPr lang="en-US" sz="1600" dirty="0"/>
              <a:t>- This report explores the utilization of MATLAB in solving differential equations and its application in heat conduction problems in chemical engineering.</a:t>
            </a:r>
          </a:p>
          <a:p>
            <a:r>
              <a:rPr lang="en-US" sz="1600" dirty="0"/>
              <a:t>- The report also discusses the use of Aspen, a process simulation software, for solving reactor problems.</a:t>
            </a:r>
          </a:p>
          <a:p>
            <a:r>
              <a:rPr lang="en-US" sz="1600" dirty="0"/>
              <a:t>- The report is organized as follows:</a:t>
            </a:r>
          </a:p>
          <a:p>
            <a:r>
              <a:rPr lang="en-US" sz="1600" dirty="0"/>
              <a:t>  - Introduction to differential equations and MATLAB's capabilities in solving ordinary and partial differential equations.</a:t>
            </a:r>
          </a:p>
          <a:p>
            <a:r>
              <a:rPr lang="en-US" sz="1600" dirty="0"/>
              <a:t>  -  Application of MATLAB in solving heat conduction problems in chemical engineering, including formulation, boundary conditions, and real-world case studies.</a:t>
            </a:r>
          </a:p>
          <a:p>
            <a:r>
              <a:rPr lang="en-US" sz="1600" dirty="0"/>
              <a:t>  - Introduction to Aspen and its role in modeling and simulating various reactor problems.</a:t>
            </a:r>
          </a:p>
          <a:p>
            <a:r>
              <a:rPr lang="en-US" sz="1600" dirty="0"/>
              <a:t>  - Practical application of Aspen for solving reactor problems, including a step-by-step guide and analysis of simulation outcomes.</a:t>
            </a:r>
          </a:p>
          <a:p>
            <a:r>
              <a:rPr lang="en-US" sz="1600" dirty="0"/>
              <a:t>  - Presentation of case studies demonstrating the combined usage of MATLAB and Aspen.</a:t>
            </a:r>
          </a:p>
        </p:txBody>
      </p:sp>
      <p:sp>
        <p:nvSpPr>
          <p:cNvPr id="2" name="Title 1">
            <a:extLst>
              <a:ext uri="{FF2B5EF4-FFF2-40B4-BE49-F238E27FC236}">
                <a16:creationId xmlns:a16="http://schemas.microsoft.com/office/drawing/2014/main" id="{9ED3B8BA-D720-A426-D8A0-7BB32313276A}"/>
              </a:ext>
            </a:extLst>
          </p:cNvPr>
          <p:cNvSpPr>
            <a:spLocks noGrp="1"/>
          </p:cNvSpPr>
          <p:nvPr>
            <p:ph type="title"/>
          </p:nvPr>
        </p:nvSpPr>
        <p:spPr>
          <a:xfrm>
            <a:off x="761999" y="142875"/>
            <a:ext cx="3787467" cy="1048794"/>
          </a:xfrm>
        </p:spPr>
        <p:txBody>
          <a:bodyPr anchor="b">
            <a:normAutofit/>
          </a:bodyPr>
          <a:lstStyle/>
          <a:p>
            <a:pPr algn="r"/>
            <a:r>
              <a:rPr lang="en-US" sz="6000" dirty="0"/>
              <a:t>OVERVIEW</a:t>
            </a:r>
            <a:endParaRPr lang="en-IN" sz="6000" dirty="0"/>
          </a:p>
        </p:txBody>
      </p:sp>
    </p:spTree>
    <p:extLst>
      <p:ext uri="{BB962C8B-B14F-4D97-AF65-F5344CB8AC3E}">
        <p14:creationId xmlns:p14="http://schemas.microsoft.com/office/powerpoint/2010/main" val="1899035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5131D5-A539-806A-780E-D3B9AE95F129}"/>
              </a:ext>
            </a:extLst>
          </p:cNvPr>
          <p:cNvSpPr>
            <a:spLocks noGrp="1"/>
          </p:cNvSpPr>
          <p:nvPr>
            <p:ph type="title"/>
          </p:nvPr>
        </p:nvSpPr>
        <p:spPr>
          <a:xfrm>
            <a:off x="8173212" y="499533"/>
            <a:ext cx="3401568" cy="1920240"/>
          </a:xfrm>
        </p:spPr>
        <p:txBody>
          <a:bodyPr anchor="b">
            <a:normAutofit/>
          </a:bodyPr>
          <a:lstStyle/>
          <a:p>
            <a:r>
              <a:rPr lang="en-US" sz="4000">
                <a:solidFill>
                  <a:srgbClr val="FFFFFF"/>
                </a:solidFill>
              </a:rPr>
              <a:t>ASSIGNMENT 1 : PROBLEM STATEMENT</a:t>
            </a:r>
            <a:endParaRPr lang="en-IN" sz="4000">
              <a:solidFill>
                <a:srgbClr val="FFFFFF"/>
              </a:solidFill>
            </a:endParaRPr>
          </a:p>
        </p:txBody>
      </p:sp>
      <p:sp>
        <p:nvSpPr>
          <p:cNvPr id="9" name="Content Placeholder 8">
            <a:extLst>
              <a:ext uri="{FF2B5EF4-FFF2-40B4-BE49-F238E27FC236}">
                <a16:creationId xmlns:a16="http://schemas.microsoft.com/office/drawing/2014/main" id="{2897937B-ED92-2E34-CF9F-12E9A4AD30DF}"/>
              </a:ext>
            </a:extLst>
          </p:cNvPr>
          <p:cNvSpPr>
            <a:spLocks noGrp="1"/>
          </p:cNvSpPr>
          <p:nvPr>
            <p:ph sz="quarter" idx="13"/>
          </p:nvPr>
        </p:nvSpPr>
        <p:spPr>
          <a:xfrm>
            <a:off x="8173212" y="2419773"/>
            <a:ext cx="3401568" cy="3358092"/>
          </a:xfrm>
        </p:spPr>
        <p:txBody>
          <a:bodyPr>
            <a:normAutofit/>
          </a:bodyPr>
          <a:lstStyle/>
          <a:p>
            <a:pPr marL="0" indent="0" algn="r">
              <a:buNone/>
            </a:pPr>
            <a:endParaRPr lang="en-US" sz="1800" dirty="0"/>
          </a:p>
        </p:txBody>
      </p:sp>
      <p:pic>
        <p:nvPicPr>
          <p:cNvPr id="7" name="Picture 6">
            <a:extLst>
              <a:ext uri="{FF2B5EF4-FFF2-40B4-BE49-F238E27FC236}">
                <a16:creationId xmlns:a16="http://schemas.microsoft.com/office/drawing/2014/main" id="{7A1BCF0C-2D92-017B-93B1-08F6A45214FD}"/>
              </a:ext>
            </a:extLst>
          </p:cNvPr>
          <p:cNvPicPr>
            <a:picLocks noChangeAspect="1"/>
          </p:cNvPicPr>
          <p:nvPr/>
        </p:nvPicPr>
        <p:blipFill>
          <a:blip r:embed="rId2"/>
          <a:stretch>
            <a:fillRect/>
          </a:stretch>
        </p:blipFill>
        <p:spPr>
          <a:xfrm>
            <a:off x="127819" y="216755"/>
            <a:ext cx="7265158" cy="4406036"/>
          </a:xfrm>
          <a:prstGeom prst="rect">
            <a:avLst/>
          </a:prstGeom>
        </p:spPr>
      </p:pic>
      <p:pic>
        <p:nvPicPr>
          <p:cNvPr id="10" name="Picture 9">
            <a:extLst>
              <a:ext uri="{FF2B5EF4-FFF2-40B4-BE49-F238E27FC236}">
                <a16:creationId xmlns:a16="http://schemas.microsoft.com/office/drawing/2014/main" id="{34A75F8B-E79E-FE09-8A24-E489B91CDF5B}"/>
              </a:ext>
            </a:extLst>
          </p:cNvPr>
          <p:cNvPicPr>
            <a:picLocks noChangeAspect="1"/>
          </p:cNvPicPr>
          <p:nvPr/>
        </p:nvPicPr>
        <p:blipFill>
          <a:blip r:embed="rId3"/>
          <a:stretch>
            <a:fillRect/>
          </a:stretch>
        </p:blipFill>
        <p:spPr>
          <a:xfrm>
            <a:off x="344398" y="4878206"/>
            <a:ext cx="6213718" cy="1585097"/>
          </a:xfrm>
          <a:prstGeom prst="rect">
            <a:avLst/>
          </a:prstGeom>
        </p:spPr>
      </p:pic>
    </p:spTree>
    <p:extLst>
      <p:ext uri="{BB962C8B-B14F-4D97-AF65-F5344CB8AC3E}">
        <p14:creationId xmlns:p14="http://schemas.microsoft.com/office/powerpoint/2010/main" val="2312149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A59D9-6BDB-2B54-91D0-4DD0EAD7070B}"/>
              </a:ext>
            </a:extLst>
          </p:cNvPr>
          <p:cNvSpPr>
            <a:spLocks noGrp="1"/>
          </p:cNvSpPr>
          <p:nvPr>
            <p:ph type="title"/>
          </p:nvPr>
        </p:nvSpPr>
        <p:spPr>
          <a:xfrm>
            <a:off x="8173212" y="499533"/>
            <a:ext cx="3401568" cy="1920240"/>
          </a:xfrm>
        </p:spPr>
        <p:txBody>
          <a:bodyPr anchor="b">
            <a:normAutofit/>
          </a:bodyPr>
          <a:lstStyle/>
          <a:p>
            <a:r>
              <a:rPr lang="en-US" sz="4000">
                <a:solidFill>
                  <a:srgbClr val="FFFFFF"/>
                </a:solidFill>
              </a:rPr>
              <a:t>SOLUTION:</a:t>
            </a:r>
            <a:endParaRPr lang="en-IN" sz="4000">
              <a:solidFill>
                <a:srgbClr val="FFFFFF"/>
              </a:solidFill>
            </a:endParaRPr>
          </a:p>
        </p:txBody>
      </p:sp>
      <p:pic>
        <p:nvPicPr>
          <p:cNvPr id="8" name="Picture 7">
            <a:extLst>
              <a:ext uri="{FF2B5EF4-FFF2-40B4-BE49-F238E27FC236}">
                <a16:creationId xmlns:a16="http://schemas.microsoft.com/office/drawing/2014/main" id="{2ED43EE3-C366-A5EA-A243-D0088FCDCE84}"/>
              </a:ext>
            </a:extLst>
          </p:cNvPr>
          <p:cNvPicPr>
            <a:picLocks noChangeAspect="1"/>
          </p:cNvPicPr>
          <p:nvPr/>
        </p:nvPicPr>
        <p:blipFill rotWithShape="1">
          <a:blip r:embed="rId2"/>
          <a:srcRect t="3210" r="-2" b="24251"/>
          <a:stretch/>
        </p:blipFill>
        <p:spPr>
          <a:xfrm>
            <a:off x="633999" y="640080"/>
            <a:ext cx="6278529" cy="5588101"/>
          </a:xfrm>
          <a:prstGeom prst="rect">
            <a:avLst/>
          </a:prstGeom>
        </p:spPr>
      </p:pic>
      <p:sp>
        <p:nvSpPr>
          <p:cNvPr id="3" name="Content Placeholder 2">
            <a:extLst>
              <a:ext uri="{FF2B5EF4-FFF2-40B4-BE49-F238E27FC236}">
                <a16:creationId xmlns:a16="http://schemas.microsoft.com/office/drawing/2014/main" id="{F80DB961-43C1-6953-AE05-394D2F156AB1}"/>
              </a:ext>
            </a:extLst>
          </p:cNvPr>
          <p:cNvSpPr>
            <a:spLocks noGrp="1"/>
          </p:cNvSpPr>
          <p:nvPr>
            <p:ph sz="quarter" idx="13"/>
          </p:nvPr>
        </p:nvSpPr>
        <p:spPr>
          <a:xfrm>
            <a:off x="8173212" y="2419773"/>
            <a:ext cx="3401568" cy="3358092"/>
          </a:xfrm>
        </p:spPr>
        <p:txBody>
          <a:bodyPr>
            <a:normAutofit/>
          </a:bodyPr>
          <a:lstStyle/>
          <a:p>
            <a:endParaRPr lang="en-US" sz="1800"/>
          </a:p>
          <a:p>
            <a:endParaRPr lang="en-US" sz="1800"/>
          </a:p>
        </p:txBody>
      </p:sp>
    </p:spTree>
    <p:extLst>
      <p:ext uri="{BB962C8B-B14F-4D97-AF65-F5344CB8AC3E}">
        <p14:creationId xmlns:p14="http://schemas.microsoft.com/office/powerpoint/2010/main" val="1793984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6FB043-9864-27F8-E98C-1937EEECA8B6}"/>
              </a:ext>
            </a:extLst>
          </p:cNvPr>
          <p:cNvSpPr txBox="1"/>
          <p:nvPr/>
        </p:nvSpPr>
        <p:spPr>
          <a:xfrm>
            <a:off x="676656" y="643467"/>
            <a:ext cx="6235869" cy="5584295"/>
          </a:xfrm>
          <a:prstGeom prst="rect">
            <a:avLst/>
          </a:prstGeom>
        </p:spPr>
        <p:txBody>
          <a:bodyPr vert="horz" lIns="91440" tIns="45720" rIns="91440" bIns="45720" rtlCol="0" anchor="ctr">
            <a:normAutofit/>
          </a:bodyPr>
          <a:lstStyle/>
          <a:p>
            <a:pPr defTabSz="914400">
              <a:lnSpc>
                <a:spcPct val="85000"/>
              </a:lnSpc>
              <a:spcAft>
                <a:spcPts val="600"/>
              </a:spcAft>
              <a:buFont typeface="Arial" pitchFamily="34" charset="0"/>
              <a:buChar char=" "/>
            </a:pPr>
            <a:r>
              <a:rPr lang="en-US" b="1" dirty="0">
                <a:solidFill>
                  <a:schemeClr val="tx1">
                    <a:lumMod val="85000"/>
                    <a:lumOff val="15000"/>
                  </a:schemeClr>
                </a:solidFill>
              </a:rPr>
              <a:t>Numerical computation of u vs t:</a:t>
            </a:r>
          </a:p>
          <a:p>
            <a:pPr defTabSz="914400">
              <a:lnSpc>
                <a:spcPct val="85000"/>
              </a:lnSpc>
              <a:spcAft>
                <a:spcPts val="600"/>
              </a:spcAft>
              <a:buFont typeface="Arial" pitchFamily="34" charset="0"/>
              <a:buChar char=" "/>
            </a:pPr>
            <a:endParaRPr lang="en-US" dirty="0">
              <a:solidFill>
                <a:schemeClr val="tx1">
                  <a:lumMod val="85000"/>
                  <a:lumOff val="15000"/>
                </a:schemeClr>
              </a:solidFill>
            </a:endParaRPr>
          </a:p>
          <a:p>
            <a:pPr defTabSz="914400">
              <a:lnSpc>
                <a:spcPct val="85000"/>
              </a:lnSpc>
              <a:spcAft>
                <a:spcPts val="600"/>
              </a:spcAft>
              <a:buFont typeface="Arial" pitchFamily="34" charset="0"/>
              <a:buChar char=" "/>
            </a:pPr>
            <a:r>
              <a:rPr lang="en-US" dirty="0">
                <a:solidFill>
                  <a:schemeClr val="tx1">
                    <a:lumMod val="85000"/>
                    <a:lumOff val="15000"/>
                  </a:schemeClr>
                </a:solidFill>
              </a:rPr>
              <a:t>To obtain the numerical solution for u vs t, we can use numerical integration techniques such as Euler's method or the Runge-</a:t>
            </a:r>
            <a:r>
              <a:rPr lang="en-US" dirty="0" err="1">
                <a:solidFill>
                  <a:schemeClr val="tx1">
                    <a:lumMod val="85000"/>
                    <a:lumOff val="15000"/>
                  </a:schemeClr>
                </a:solidFill>
              </a:rPr>
              <a:t>Kutta</a:t>
            </a:r>
            <a:r>
              <a:rPr lang="en-US" dirty="0">
                <a:solidFill>
                  <a:schemeClr val="tx1">
                    <a:lumMod val="85000"/>
                    <a:lumOff val="15000"/>
                  </a:schemeClr>
                </a:solidFill>
              </a:rPr>
              <a:t> method. By discretizing the time interval and approximating the derivative, we can calculate the velocity at each time step.</a:t>
            </a:r>
          </a:p>
          <a:p>
            <a:pPr defTabSz="914400">
              <a:lnSpc>
                <a:spcPct val="85000"/>
              </a:lnSpc>
              <a:spcAft>
                <a:spcPts val="600"/>
              </a:spcAft>
              <a:buFont typeface="Arial" pitchFamily="34" charset="0"/>
              <a:buChar char=" "/>
            </a:pPr>
            <a:endParaRPr lang="en-US" dirty="0">
              <a:solidFill>
                <a:schemeClr val="tx1">
                  <a:lumMod val="85000"/>
                  <a:lumOff val="15000"/>
                </a:schemeClr>
              </a:solidFill>
            </a:endParaRPr>
          </a:p>
          <a:p>
            <a:pPr defTabSz="914400">
              <a:lnSpc>
                <a:spcPct val="85000"/>
              </a:lnSpc>
              <a:spcAft>
                <a:spcPts val="600"/>
              </a:spcAft>
            </a:pPr>
            <a:r>
              <a:rPr lang="en-US" dirty="0">
                <a:solidFill>
                  <a:schemeClr val="tx1">
                    <a:lumMod val="85000"/>
                    <a:lumOff val="15000"/>
                  </a:schemeClr>
                </a:solidFill>
              </a:rPr>
              <a:t> </a:t>
            </a:r>
            <a:r>
              <a:rPr lang="en-US" b="1" dirty="0">
                <a:solidFill>
                  <a:schemeClr val="tx1">
                    <a:lumMod val="85000"/>
                    <a:lumOff val="15000"/>
                  </a:schemeClr>
                </a:solidFill>
              </a:rPr>
              <a:t>Comparison of analytical and numerical answers:</a:t>
            </a:r>
          </a:p>
          <a:p>
            <a:pPr defTabSz="914400">
              <a:lnSpc>
                <a:spcPct val="85000"/>
              </a:lnSpc>
              <a:spcAft>
                <a:spcPts val="600"/>
              </a:spcAft>
            </a:pPr>
            <a:endParaRPr lang="en-US" dirty="0">
              <a:solidFill>
                <a:schemeClr val="tx1">
                  <a:lumMod val="85000"/>
                  <a:lumOff val="15000"/>
                </a:schemeClr>
              </a:solidFill>
            </a:endParaRPr>
          </a:p>
          <a:p>
            <a:pPr defTabSz="914400">
              <a:lnSpc>
                <a:spcPct val="85000"/>
              </a:lnSpc>
              <a:spcAft>
                <a:spcPts val="600"/>
              </a:spcAft>
              <a:buFont typeface="Arial" pitchFamily="34" charset="0"/>
              <a:buChar char=" "/>
            </a:pPr>
            <a:r>
              <a:rPr lang="en-US" dirty="0">
                <a:solidFill>
                  <a:schemeClr val="tx1">
                    <a:lumMod val="85000"/>
                    <a:lumOff val="15000"/>
                  </a:schemeClr>
                </a:solidFill>
              </a:rPr>
              <a:t>Plotting the analytical solution (solid line) and the numerical solution (dashed line) on the same graph will allow us to compare the two solutions and observe any differences or similarities between them.</a:t>
            </a:r>
          </a:p>
          <a:p>
            <a:pPr defTabSz="914400">
              <a:lnSpc>
                <a:spcPct val="85000"/>
              </a:lnSpc>
              <a:spcAft>
                <a:spcPts val="600"/>
              </a:spcAft>
              <a:buFont typeface="Arial" pitchFamily="34" charset="0"/>
              <a:buChar char=" "/>
            </a:pPr>
            <a:r>
              <a:rPr lang="en-US" dirty="0">
                <a:solidFill>
                  <a:schemeClr val="tx1">
                    <a:lumMod val="85000"/>
                    <a:lumOff val="15000"/>
                  </a:schemeClr>
                </a:solidFill>
              </a:rPr>
              <a:t>  </a:t>
            </a:r>
          </a:p>
        </p:txBody>
      </p:sp>
      <p:sp>
        <p:nvSpPr>
          <p:cNvPr id="10" name="Rectangle 9">
            <a:extLst>
              <a:ext uri="{FF2B5EF4-FFF2-40B4-BE49-F238E27FC236}">
                <a16:creationId xmlns:a16="http://schemas.microsoft.com/office/drawing/2014/main" id="{67218665-EA77-40EC-8172-4F17E2DEDB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6628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81F5CE-139F-C4CA-146D-8DAD9B3570D8}"/>
              </a:ext>
            </a:extLst>
          </p:cNvPr>
          <p:cNvPicPr>
            <a:picLocks noChangeAspect="1"/>
          </p:cNvPicPr>
          <p:nvPr/>
        </p:nvPicPr>
        <p:blipFill>
          <a:blip r:embed="rId2"/>
          <a:stretch>
            <a:fillRect/>
          </a:stretch>
        </p:blipFill>
        <p:spPr>
          <a:xfrm>
            <a:off x="-1" y="-76436"/>
            <a:ext cx="6315076" cy="6858236"/>
          </a:xfrm>
          <a:prstGeom prst="rect">
            <a:avLst/>
          </a:prstGeom>
        </p:spPr>
      </p:pic>
      <p:pic>
        <p:nvPicPr>
          <p:cNvPr id="7" name="Picture 6">
            <a:extLst>
              <a:ext uri="{FF2B5EF4-FFF2-40B4-BE49-F238E27FC236}">
                <a16:creationId xmlns:a16="http://schemas.microsoft.com/office/drawing/2014/main" id="{AC1B11DB-DCB3-8253-D6CB-4E57867D7E2D}"/>
              </a:ext>
            </a:extLst>
          </p:cNvPr>
          <p:cNvPicPr>
            <a:picLocks noChangeAspect="1"/>
          </p:cNvPicPr>
          <p:nvPr/>
        </p:nvPicPr>
        <p:blipFill>
          <a:blip r:embed="rId3"/>
          <a:stretch>
            <a:fillRect/>
          </a:stretch>
        </p:blipFill>
        <p:spPr>
          <a:xfrm>
            <a:off x="6636793" y="295275"/>
            <a:ext cx="5243014" cy="6105525"/>
          </a:xfrm>
          <a:prstGeom prst="rect">
            <a:avLst/>
          </a:prstGeom>
        </p:spPr>
      </p:pic>
    </p:spTree>
    <p:extLst>
      <p:ext uri="{BB962C8B-B14F-4D97-AF65-F5344CB8AC3E}">
        <p14:creationId xmlns:p14="http://schemas.microsoft.com/office/powerpoint/2010/main" val="2416668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03C903-0F64-B19D-5836-A0C03BCD2A66}"/>
              </a:ext>
            </a:extLst>
          </p:cNvPr>
          <p:cNvSpPr>
            <a:spLocks noGrp="1"/>
          </p:cNvSpPr>
          <p:nvPr>
            <p:ph type="title"/>
          </p:nvPr>
        </p:nvSpPr>
        <p:spPr>
          <a:xfrm>
            <a:off x="8173212" y="499533"/>
            <a:ext cx="3401568" cy="1920240"/>
          </a:xfrm>
        </p:spPr>
        <p:txBody>
          <a:bodyPr anchor="b">
            <a:normAutofit/>
          </a:bodyPr>
          <a:lstStyle/>
          <a:p>
            <a:r>
              <a:rPr lang="en-IN" sz="4000" dirty="0">
                <a:solidFill>
                  <a:srgbClr val="FFFFFF"/>
                </a:solidFill>
              </a:rPr>
              <a:t>ASSIGNMENT 2:</a:t>
            </a:r>
            <a:br>
              <a:rPr lang="en-IN" sz="4000" dirty="0">
                <a:solidFill>
                  <a:srgbClr val="FFFFFF"/>
                </a:solidFill>
              </a:rPr>
            </a:br>
            <a:r>
              <a:rPr lang="en-IN" sz="4000" dirty="0">
                <a:solidFill>
                  <a:srgbClr val="FFFFFF"/>
                </a:solidFill>
              </a:rPr>
              <a:t>PROBLEM </a:t>
            </a:r>
            <a:br>
              <a:rPr lang="en-IN" sz="4000" dirty="0">
                <a:solidFill>
                  <a:srgbClr val="FFFFFF"/>
                </a:solidFill>
              </a:rPr>
            </a:br>
            <a:r>
              <a:rPr lang="en-IN" sz="4000" dirty="0">
                <a:solidFill>
                  <a:srgbClr val="FFFFFF"/>
                </a:solidFill>
              </a:rPr>
              <a:t>STATEMENT</a:t>
            </a:r>
          </a:p>
        </p:txBody>
      </p:sp>
      <p:sp>
        <p:nvSpPr>
          <p:cNvPr id="12" name="Content Placeholder 11">
            <a:extLst>
              <a:ext uri="{FF2B5EF4-FFF2-40B4-BE49-F238E27FC236}">
                <a16:creationId xmlns:a16="http://schemas.microsoft.com/office/drawing/2014/main" id="{E0E88508-3FDB-719E-9EFF-CA56F3F9389D}"/>
              </a:ext>
            </a:extLst>
          </p:cNvPr>
          <p:cNvSpPr>
            <a:spLocks noGrp="1"/>
          </p:cNvSpPr>
          <p:nvPr>
            <p:ph sz="quarter" idx="13"/>
          </p:nvPr>
        </p:nvSpPr>
        <p:spPr>
          <a:xfrm>
            <a:off x="8173212" y="2419773"/>
            <a:ext cx="3401568" cy="3358092"/>
          </a:xfrm>
        </p:spPr>
        <p:txBody>
          <a:bodyPr>
            <a:normAutofit/>
          </a:bodyPr>
          <a:lstStyle/>
          <a:p>
            <a:endParaRPr lang="en-US" sz="1800" dirty="0"/>
          </a:p>
        </p:txBody>
      </p:sp>
      <p:pic>
        <p:nvPicPr>
          <p:cNvPr id="7" name="Picture 6">
            <a:extLst>
              <a:ext uri="{FF2B5EF4-FFF2-40B4-BE49-F238E27FC236}">
                <a16:creationId xmlns:a16="http://schemas.microsoft.com/office/drawing/2014/main" id="{E0994C37-AA00-8CA4-86C9-178CD97247DC}"/>
              </a:ext>
            </a:extLst>
          </p:cNvPr>
          <p:cNvPicPr>
            <a:picLocks noChangeAspect="1"/>
          </p:cNvPicPr>
          <p:nvPr/>
        </p:nvPicPr>
        <p:blipFill>
          <a:blip r:embed="rId2"/>
          <a:stretch>
            <a:fillRect/>
          </a:stretch>
        </p:blipFill>
        <p:spPr>
          <a:xfrm>
            <a:off x="114300" y="428625"/>
            <a:ext cx="7096126" cy="6210300"/>
          </a:xfrm>
          <a:prstGeom prst="rect">
            <a:avLst/>
          </a:prstGeom>
        </p:spPr>
      </p:pic>
    </p:spTree>
    <p:extLst>
      <p:ext uri="{BB962C8B-B14F-4D97-AF65-F5344CB8AC3E}">
        <p14:creationId xmlns:p14="http://schemas.microsoft.com/office/powerpoint/2010/main" val="629666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A1D230-EFFB-BC10-399A-F4A4192AAF47}"/>
              </a:ext>
            </a:extLst>
          </p:cNvPr>
          <p:cNvPicPr>
            <a:picLocks noChangeAspect="1"/>
          </p:cNvPicPr>
          <p:nvPr/>
        </p:nvPicPr>
        <p:blipFill>
          <a:blip r:embed="rId2"/>
          <a:stretch>
            <a:fillRect/>
          </a:stretch>
        </p:blipFill>
        <p:spPr>
          <a:xfrm>
            <a:off x="123826" y="104775"/>
            <a:ext cx="6572250" cy="6638925"/>
          </a:xfrm>
          <a:prstGeom prst="rect">
            <a:avLst/>
          </a:prstGeom>
        </p:spPr>
      </p:pic>
      <p:pic>
        <p:nvPicPr>
          <p:cNvPr id="9" name="Picture 8">
            <a:extLst>
              <a:ext uri="{FF2B5EF4-FFF2-40B4-BE49-F238E27FC236}">
                <a16:creationId xmlns:a16="http://schemas.microsoft.com/office/drawing/2014/main" id="{3DD353D1-3A9E-1CE8-A327-A52CEE8CF984}"/>
              </a:ext>
            </a:extLst>
          </p:cNvPr>
          <p:cNvPicPr>
            <a:picLocks noChangeAspect="1"/>
          </p:cNvPicPr>
          <p:nvPr/>
        </p:nvPicPr>
        <p:blipFill>
          <a:blip r:embed="rId3"/>
          <a:stretch>
            <a:fillRect/>
          </a:stretch>
        </p:blipFill>
        <p:spPr>
          <a:xfrm>
            <a:off x="7553325" y="1885949"/>
            <a:ext cx="3752850" cy="3448049"/>
          </a:xfrm>
          <a:prstGeom prst="rect">
            <a:avLst/>
          </a:prstGeom>
        </p:spPr>
      </p:pic>
    </p:spTree>
    <p:extLst>
      <p:ext uri="{BB962C8B-B14F-4D97-AF65-F5344CB8AC3E}">
        <p14:creationId xmlns:p14="http://schemas.microsoft.com/office/powerpoint/2010/main" val="2708643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0475-67B2-15DC-2FFF-4E51EB8C5242}"/>
              </a:ext>
            </a:extLst>
          </p:cNvPr>
          <p:cNvSpPr>
            <a:spLocks noGrp="1"/>
          </p:cNvSpPr>
          <p:nvPr>
            <p:ph type="title"/>
          </p:nvPr>
        </p:nvSpPr>
        <p:spPr>
          <a:xfrm>
            <a:off x="66675" y="0"/>
            <a:ext cx="3438526" cy="1658198"/>
          </a:xfrm>
        </p:spPr>
        <p:txBody>
          <a:bodyPr/>
          <a:lstStyle/>
          <a:p>
            <a:r>
              <a:rPr lang="en-IN" dirty="0"/>
              <a:t>Reactors:</a:t>
            </a:r>
          </a:p>
        </p:txBody>
      </p:sp>
      <p:sp>
        <p:nvSpPr>
          <p:cNvPr id="3" name="Content Placeholder 2">
            <a:extLst>
              <a:ext uri="{FF2B5EF4-FFF2-40B4-BE49-F238E27FC236}">
                <a16:creationId xmlns:a16="http://schemas.microsoft.com/office/drawing/2014/main" id="{4CB54162-B5F2-FC07-CEB1-A20F615B7D4F}"/>
              </a:ext>
            </a:extLst>
          </p:cNvPr>
          <p:cNvSpPr>
            <a:spLocks noGrp="1"/>
          </p:cNvSpPr>
          <p:nvPr>
            <p:ph sz="quarter" idx="13"/>
          </p:nvPr>
        </p:nvSpPr>
        <p:spPr/>
        <p:txBody>
          <a:bodyPr/>
          <a:lstStyle/>
          <a:p>
            <a:endParaRPr lang="en-IN" dirty="0"/>
          </a:p>
        </p:txBody>
      </p:sp>
      <p:pic>
        <p:nvPicPr>
          <p:cNvPr id="7" name="Picture 6">
            <a:extLst>
              <a:ext uri="{FF2B5EF4-FFF2-40B4-BE49-F238E27FC236}">
                <a16:creationId xmlns:a16="http://schemas.microsoft.com/office/drawing/2014/main" id="{2A1C69C7-6FF9-B72E-A7A5-F7B3E8B78330}"/>
              </a:ext>
            </a:extLst>
          </p:cNvPr>
          <p:cNvPicPr>
            <a:picLocks noChangeAspect="1"/>
          </p:cNvPicPr>
          <p:nvPr/>
        </p:nvPicPr>
        <p:blipFill>
          <a:blip r:embed="rId2"/>
          <a:stretch>
            <a:fillRect/>
          </a:stretch>
        </p:blipFill>
        <p:spPr>
          <a:xfrm>
            <a:off x="139568" y="1196673"/>
            <a:ext cx="6340657" cy="5537502"/>
          </a:xfrm>
          <a:prstGeom prst="rect">
            <a:avLst/>
          </a:prstGeom>
        </p:spPr>
      </p:pic>
      <p:pic>
        <p:nvPicPr>
          <p:cNvPr id="9" name="Picture 8">
            <a:extLst>
              <a:ext uri="{FF2B5EF4-FFF2-40B4-BE49-F238E27FC236}">
                <a16:creationId xmlns:a16="http://schemas.microsoft.com/office/drawing/2014/main" id="{5DC77814-0C28-BE70-50D6-BCCB56E0AC74}"/>
              </a:ext>
            </a:extLst>
          </p:cNvPr>
          <p:cNvPicPr>
            <a:picLocks noChangeAspect="1"/>
          </p:cNvPicPr>
          <p:nvPr/>
        </p:nvPicPr>
        <p:blipFill>
          <a:blip r:embed="rId3"/>
          <a:stretch>
            <a:fillRect/>
          </a:stretch>
        </p:blipFill>
        <p:spPr>
          <a:xfrm>
            <a:off x="6276975" y="1196672"/>
            <a:ext cx="5848350" cy="5661327"/>
          </a:xfrm>
          <a:prstGeom prst="rect">
            <a:avLst/>
          </a:prstGeom>
        </p:spPr>
      </p:pic>
    </p:spTree>
    <p:extLst>
      <p:ext uri="{BB962C8B-B14F-4D97-AF65-F5344CB8AC3E}">
        <p14:creationId xmlns:p14="http://schemas.microsoft.com/office/powerpoint/2010/main" val="2890553444"/>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686</TotalTime>
  <Words>478</Words>
  <Application>Microsoft Office PowerPoint</Application>
  <PresentationFormat>Widescreen</PresentationFormat>
  <Paragraphs>46</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Algerian</vt:lpstr>
      <vt:lpstr>Arial</vt:lpstr>
      <vt:lpstr>Calibri Light</vt:lpstr>
      <vt:lpstr>Söhne</vt:lpstr>
      <vt:lpstr>Metropolitan</vt:lpstr>
      <vt:lpstr>  SIMUTECH PROJECT REPORT            HANDS-ON        ASPEN AND MATLAB</vt:lpstr>
      <vt:lpstr>OVERVIEW</vt:lpstr>
      <vt:lpstr>ASSIGNMENT 1 : PROBLEM STATEMENT</vt:lpstr>
      <vt:lpstr>SOLUTION:</vt:lpstr>
      <vt:lpstr>PowerPoint Presentation</vt:lpstr>
      <vt:lpstr>PowerPoint Presentation</vt:lpstr>
      <vt:lpstr>ASSIGNMENT 2: PROBLEM  STATEMENT</vt:lpstr>
      <vt:lpstr>PowerPoint Presentation</vt:lpstr>
      <vt:lpstr>Reactors:</vt:lpstr>
      <vt:lpstr>BATCH REACTOR:</vt:lpstr>
      <vt:lpstr>PowerPoint Presentation</vt:lpstr>
      <vt:lpstr>PowerPoint Presentation</vt:lpstr>
      <vt:lpstr>PowerPoint Presentation</vt:lpstr>
      <vt:lpstr>CSTR REACTOR: </vt:lpstr>
      <vt:lpstr>PowerPoint Presentation</vt:lpstr>
      <vt:lpstr>PowerPoint Presentation</vt:lpstr>
      <vt:lpstr>PowerPoint Presentation</vt:lpstr>
      <vt:lpstr>Sensitivity analysis in Aspen: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report            HANDS ON        ASPEN AND MATLAB</dc:title>
  <dc:creator>AakashSaran</dc:creator>
  <cp:lastModifiedBy>AakashSaran</cp:lastModifiedBy>
  <cp:revision>4</cp:revision>
  <dcterms:created xsi:type="dcterms:W3CDTF">2023-05-19T06:44:32Z</dcterms:created>
  <dcterms:modified xsi:type="dcterms:W3CDTF">2023-06-14T07:48:10Z</dcterms:modified>
</cp:coreProperties>
</file>